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20"/>
  </p:handoutMasterIdLst>
  <p:sldIdLst>
    <p:sldId id="256" r:id="rId2"/>
    <p:sldId id="257" r:id="rId3"/>
    <p:sldId id="272" r:id="rId4"/>
    <p:sldId id="258" r:id="rId5"/>
    <p:sldId id="259" r:id="rId6"/>
    <p:sldId id="260" r:id="rId7"/>
    <p:sldId id="261" r:id="rId8"/>
    <p:sldId id="262" r:id="rId9"/>
    <p:sldId id="263" r:id="rId10"/>
    <p:sldId id="265" r:id="rId11"/>
    <p:sldId id="268" r:id="rId12"/>
    <p:sldId id="271" r:id="rId13"/>
    <p:sldId id="264" r:id="rId14"/>
    <p:sldId id="267" r:id="rId15"/>
    <p:sldId id="266" r:id="rId16"/>
    <p:sldId id="269" r:id="rId17"/>
    <p:sldId id="270" r:id="rId18"/>
    <p:sldId id="273" r:id="rId19"/>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3550"/>
          </a:xfrm>
          <a:prstGeom prst="rect">
            <a:avLst/>
          </a:prstGeom>
        </p:spPr>
        <p:txBody>
          <a:bodyPr vert="horz" lIns="91440" tIns="45720" rIns="91440" bIns="45720" rtlCol="0"/>
          <a:lstStyle>
            <a:lvl1pPr algn="r">
              <a:defRPr sz="1200"/>
            </a:lvl1pPr>
          </a:lstStyle>
          <a:p>
            <a:fld id="{F33FFBE0-7EB1-4798-83B3-2D0CB9A676BF}" type="datetimeFigureOut">
              <a:rPr lang="en-US" smtClean="0"/>
              <a:t>5/24/2022</a:t>
            </a:fld>
            <a:endParaRPr lang="en-US"/>
          </a:p>
        </p:txBody>
      </p:sp>
      <p:sp>
        <p:nvSpPr>
          <p:cNvPr id="4" name="Footer Placeholder 3"/>
          <p:cNvSpPr>
            <a:spLocks noGrp="1"/>
          </p:cNvSpPr>
          <p:nvPr>
            <p:ph type="ftr" sz="quarter" idx="2"/>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3550"/>
          </a:xfrm>
          <a:prstGeom prst="rect">
            <a:avLst/>
          </a:prstGeom>
        </p:spPr>
        <p:txBody>
          <a:bodyPr vert="horz" lIns="91440" tIns="45720" rIns="91440" bIns="45720" rtlCol="0" anchor="b"/>
          <a:lstStyle>
            <a:lvl1pPr algn="r">
              <a:defRPr sz="1200"/>
            </a:lvl1pPr>
          </a:lstStyle>
          <a:p>
            <a:fld id="{EDDDA3A1-C3C9-46A8-98DA-42F4E3BEA245}" type="slidenum">
              <a:rPr lang="en-US" smtClean="0"/>
              <a:t>‹#›</a:t>
            </a:fld>
            <a:endParaRPr lang="en-US"/>
          </a:p>
        </p:txBody>
      </p:sp>
    </p:spTree>
    <p:extLst>
      <p:ext uri="{BB962C8B-B14F-4D97-AF65-F5344CB8AC3E}">
        <p14:creationId xmlns:p14="http://schemas.microsoft.com/office/powerpoint/2010/main" val="40427539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5/19/2022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s://www.raise.me/" TargetMode="External"/><Relationship Id="rId2" Type="http://schemas.openxmlformats.org/officeDocument/2006/relationships/hyperlink" Target="https://www.scisd.net/Page/1732"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8" Type="http://schemas.openxmlformats.org/officeDocument/2006/relationships/hyperlink" Target="mailto:bridget.chancellor@scisd.net" TargetMode="External"/><Relationship Id="rId3" Type="http://schemas.openxmlformats.org/officeDocument/2006/relationships/hyperlink" Target="mailto:lyndi.oneil@scisd.net" TargetMode="External"/><Relationship Id="rId7" Type="http://schemas.openxmlformats.org/officeDocument/2006/relationships/hyperlink" Target="mailto:christopher.castleman@scisd.net" TargetMode="External"/><Relationship Id="rId2" Type="http://schemas.openxmlformats.org/officeDocument/2006/relationships/hyperlink" Target="mailto:perry.graves@scisd.net" TargetMode="External"/><Relationship Id="rId1" Type="http://schemas.openxmlformats.org/officeDocument/2006/relationships/slideLayout" Target="../slideLayouts/slideLayout6.xml"/><Relationship Id="rId6" Type="http://schemas.openxmlformats.org/officeDocument/2006/relationships/hyperlink" Target="mailto:ram.Moreno@scisd.net" TargetMode="External"/><Relationship Id="rId5" Type="http://schemas.openxmlformats.org/officeDocument/2006/relationships/hyperlink" Target="mailto:Martha.Medrano@scisd.net" TargetMode="External"/><Relationship Id="rId10" Type="http://schemas.openxmlformats.org/officeDocument/2006/relationships/hyperlink" Target="https://www.scisd.net/site/Default.aspx?PageID=103" TargetMode="External"/><Relationship Id="rId4" Type="http://schemas.openxmlformats.org/officeDocument/2006/relationships/hyperlink" Target="mailto:Debbie.ballew@scisd.net" TargetMode="External"/><Relationship Id="rId9" Type="http://schemas.openxmlformats.org/officeDocument/2006/relationships/hyperlink" Target="mailto:Sharon.spinks@scisd.net"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portal.ascender.esc15.net/ParentPortal/login?distid=207901"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Welcome to High School</a:t>
            </a:r>
            <a:endParaRPr lang="en-US" dirty="0"/>
          </a:p>
        </p:txBody>
      </p:sp>
      <p:sp>
        <p:nvSpPr>
          <p:cNvPr id="3" name="Subtitle 2"/>
          <p:cNvSpPr>
            <a:spLocks noGrp="1"/>
          </p:cNvSpPr>
          <p:nvPr>
            <p:ph type="subTitle" idx="1"/>
          </p:nvPr>
        </p:nvSpPr>
        <p:spPr/>
        <p:txBody>
          <a:bodyPr/>
          <a:lstStyle/>
          <a:p>
            <a:r>
              <a:rPr lang="en-US" dirty="0" smtClean="0"/>
              <a:t>Class of 2026</a:t>
            </a:r>
            <a:endParaRPr lang="en-US" dirty="0"/>
          </a:p>
        </p:txBody>
      </p:sp>
    </p:spTree>
    <p:extLst>
      <p:ext uri="{BB962C8B-B14F-4D97-AF65-F5344CB8AC3E}">
        <p14:creationId xmlns:p14="http://schemas.microsoft.com/office/powerpoint/2010/main" val="20930998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Transcript Examples</a:t>
            </a: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108" t="4460"/>
          <a:stretch/>
        </p:blipFill>
        <p:spPr>
          <a:xfrm>
            <a:off x="1429789" y="1270000"/>
            <a:ext cx="5442408" cy="5204054"/>
          </a:xfrm>
          <a:prstGeom prst="rect">
            <a:avLst/>
          </a:prstGeom>
        </p:spPr>
      </p:pic>
    </p:spTree>
    <p:extLst>
      <p:ext uri="{BB962C8B-B14F-4D97-AF65-F5344CB8AC3E}">
        <p14:creationId xmlns:p14="http://schemas.microsoft.com/office/powerpoint/2010/main" val="24479989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a:t>
            </a:r>
            <a:endParaRPr lang="en-US" dirty="0"/>
          </a:p>
        </p:txBody>
      </p:sp>
      <p:sp>
        <p:nvSpPr>
          <p:cNvPr id="4" name="Rectangle 3"/>
          <p:cNvSpPr/>
          <p:nvPr/>
        </p:nvSpPr>
        <p:spPr>
          <a:xfrm>
            <a:off x="610831" y="1468685"/>
            <a:ext cx="9590385" cy="2308324"/>
          </a:xfrm>
          <a:prstGeom prst="rect">
            <a:avLst/>
          </a:prstGeom>
        </p:spPr>
        <p:txBody>
          <a:bodyPr wrap="square">
            <a:spAutoFit/>
          </a:bodyPr>
          <a:lstStyle/>
          <a:p>
            <a:r>
              <a:rPr lang="en-US" dirty="0" smtClean="0"/>
              <a:t>B.E.S.T. is mandatory tutoring that is assigned by the High School principal every three week grade reporting period. The intent of B.E.S.T. is to help student pass and gain credit.</a:t>
            </a:r>
          </a:p>
          <a:p>
            <a:endParaRPr lang="en-US" dirty="0"/>
          </a:p>
          <a:p>
            <a:pPr marL="285750" indent="-285750">
              <a:buFont typeface="Arial" panose="020B0604020202020204" pitchFamily="34" charset="0"/>
              <a:buChar char="•"/>
            </a:pPr>
            <a:r>
              <a:rPr lang="en-US" dirty="0" smtClean="0"/>
              <a:t>Students are responsible to check the B.E.S.T. schedule if they fail a class.   </a:t>
            </a:r>
          </a:p>
          <a:p>
            <a:endParaRPr lang="en-US" dirty="0"/>
          </a:p>
          <a:p>
            <a:pPr marL="285750" indent="-285750">
              <a:buFont typeface="Arial" panose="020B0604020202020204" pitchFamily="34" charset="0"/>
              <a:buChar char="•"/>
            </a:pPr>
            <a:r>
              <a:rPr lang="en-US" dirty="0" smtClean="0"/>
              <a:t>B.E.S.T. takes place M-TH from 7:40 a.m. until 7:55 a.m.</a:t>
            </a:r>
          </a:p>
          <a:p>
            <a:endParaRPr lang="en-US" dirty="0"/>
          </a:p>
          <a:p>
            <a:pPr marL="285750" indent="-285750">
              <a:buFont typeface="Arial" panose="020B0604020202020204" pitchFamily="34" charset="0"/>
              <a:buChar char="•"/>
            </a:pPr>
            <a:r>
              <a:rPr lang="en-US" dirty="0" smtClean="0"/>
              <a:t>Failure to attend may result in lunch detention, after school detention, or ISS. </a:t>
            </a:r>
          </a:p>
        </p:txBody>
      </p:sp>
    </p:spTree>
    <p:extLst>
      <p:ext uri="{BB962C8B-B14F-4D97-AF65-F5344CB8AC3E}">
        <p14:creationId xmlns:p14="http://schemas.microsoft.com/office/powerpoint/2010/main" val="2854832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 </a:t>
            </a:r>
            <a:endParaRPr lang="en-US" dirty="0"/>
          </a:p>
        </p:txBody>
      </p:sp>
      <p:sp>
        <p:nvSpPr>
          <p:cNvPr id="4" name="Rectangle 3"/>
          <p:cNvSpPr/>
          <p:nvPr/>
        </p:nvSpPr>
        <p:spPr>
          <a:xfrm>
            <a:off x="610831" y="1468685"/>
            <a:ext cx="9590385" cy="3693319"/>
          </a:xfrm>
          <a:prstGeom prst="rect">
            <a:avLst/>
          </a:prstGeom>
        </p:spPr>
        <p:txBody>
          <a:bodyPr wrap="square">
            <a:spAutoFit/>
          </a:bodyPr>
          <a:lstStyle/>
          <a:p>
            <a:r>
              <a:rPr lang="en-US" dirty="0" smtClean="0"/>
              <a:t>Attendance is important for student success.  </a:t>
            </a:r>
          </a:p>
          <a:p>
            <a:r>
              <a:rPr lang="en-US" dirty="0" smtClean="0"/>
              <a:t>If your student must be absent: </a:t>
            </a:r>
          </a:p>
          <a:p>
            <a:r>
              <a:rPr lang="en-US" dirty="0" smtClean="0"/>
              <a:t>	Parent or Guardian – </a:t>
            </a:r>
          </a:p>
          <a:p>
            <a:r>
              <a:rPr lang="en-US" dirty="0"/>
              <a:t>	</a:t>
            </a:r>
            <a:r>
              <a:rPr lang="en-US" dirty="0" smtClean="0"/>
              <a:t>	*Call the office and inform of student absence</a:t>
            </a:r>
          </a:p>
          <a:p>
            <a:r>
              <a:rPr lang="en-US" dirty="0"/>
              <a:t>	</a:t>
            </a:r>
            <a:r>
              <a:rPr lang="en-US" dirty="0" smtClean="0"/>
              <a:t>       *Send a note back to school with your student when they return</a:t>
            </a:r>
          </a:p>
          <a:p>
            <a:r>
              <a:rPr lang="en-US" dirty="0"/>
              <a:t>	</a:t>
            </a:r>
            <a:r>
              <a:rPr lang="en-US" dirty="0" smtClean="0"/>
              <a:t>Student – </a:t>
            </a:r>
          </a:p>
          <a:p>
            <a:r>
              <a:rPr lang="en-US" dirty="0"/>
              <a:t>	</a:t>
            </a:r>
            <a:r>
              <a:rPr lang="en-US" dirty="0" smtClean="0"/>
              <a:t>	*Turn note into the office and get a Blue Slip</a:t>
            </a:r>
          </a:p>
          <a:p>
            <a:r>
              <a:rPr lang="en-US" dirty="0"/>
              <a:t>	</a:t>
            </a:r>
            <a:r>
              <a:rPr lang="en-US" dirty="0" smtClean="0"/>
              <a:t>	*Have each teacher sign the Blue Slip and return it to the office</a:t>
            </a:r>
          </a:p>
          <a:p>
            <a:r>
              <a:rPr lang="en-US" dirty="0"/>
              <a:t>	</a:t>
            </a:r>
            <a:r>
              <a:rPr lang="en-US" dirty="0" smtClean="0"/>
              <a:t>       *Check with teacher about make-up work.  </a:t>
            </a:r>
            <a:endParaRPr lang="en-US" dirty="0"/>
          </a:p>
          <a:p>
            <a:endParaRPr lang="en-US" dirty="0" smtClean="0"/>
          </a:p>
          <a:p>
            <a:r>
              <a:rPr lang="en-US" dirty="0" smtClean="0"/>
              <a:t>Students must be in attendance 90% of the offered class period to get credit for that class. </a:t>
            </a:r>
          </a:p>
          <a:p>
            <a:endParaRPr lang="en-US" dirty="0"/>
          </a:p>
          <a:p>
            <a:r>
              <a:rPr lang="en-US" dirty="0" smtClean="0"/>
              <a:t>Attendance is an exemption criteria for semester and final exams.  Even if it is excused. </a:t>
            </a:r>
          </a:p>
        </p:txBody>
      </p:sp>
    </p:spTree>
    <p:extLst>
      <p:ext uri="{BB962C8B-B14F-4D97-AF65-F5344CB8AC3E}">
        <p14:creationId xmlns:p14="http://schemas.microsoft.com/office/powerpoint/2010/main" val="1929845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084" y="838816"/>
            <a:ext cx="8596668" cy="1826581"/>
          </a:xfrm>
        </p:spPr>
        <p:txBody>
          <a:bodyPr/>
          <a:lstStyle/>
          <a:p>
            <a:r>
              <a:rPr lang="en-US" dirty="0" smtClean="0"/>
              <a:t>Review Student Course Requests</a:t>
            </a:r>
            <a:endParaRPr lang="en-US" dirty="0"/>
          </a:p>
        </p:txBody>
      </p:sp>
    </p:spTree>
    <p:extLst>
      <p:ext uri="{BB962C8B-B14F-4D97-AF65-F5344CB8AC3E}">
        <p14:creationId xmlns:p14="http://schemas.microsoft.com/office/powerpoint/2010/main" val="35308824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At EHS</a:t>
            </a:r>
            <a:endParaRPr lang="en-US" dirty="0"/>
          </a:p>
        </p:txBody>
      </p:sp>
      <p:sp>
        <p:nvSpPr>
          <p:cNvPr id="3" name="Rectangle 2"/>
          <p:cNvSpPr/>
          <p:nvPr/>
        </p:nvSpPr>
        <p:spPr>
          <a:xfrm>
            <a:off x="677334" y="1270000"/>
            <a:ext cx="8516542" cy="1477328"/>
          </a:xfrm>
          <a:prstGeom prst="rect">
            <a:avLst/>
          </a:prstGeom>
        </p:spPr>
        <p:txBody>
          <a:bodyPr wrap="square">
            <a:spAutoFit/>
          </a:bodyPr>
          <a:lstStyle/>
          <a:p>
            <a:r>
              <a:rPr lang="en-US" dirty="0" smtClean="0"/>
              <a:t>STAAR EOC’s:  State Assessments mandated by TEA</a:t>
            </a:r>
          </a:p>
          <a:p>
            <a:r>
              <a:rPr lang="en-US" dirty="0" smtClean="0"/>
              <a:t>	*English I, English II, Algebra, Biology, and US History</a:t>
            </a:r>
          </a:p>
          <a:p>
            <a:r>
              <a:rPr lang="en-US" dirty="0"/>
              <a:t>	</a:t>
            </a:r>
            <a:r>
              <a:rPr lang="en-US" dirty="0" smtClean="0"/>
              <a:t>*Students cannot opt out.  Not testing = did not meet passing score. </a:t>
            </a:r>
          </a:p>
          <a:p>
            <a:r>
              <a:rPr lang="en-US" dirty="0"/>
              <a:t>	</a:t>
            </a:r>
            <a:r>
              <a:rPr lang="en-US" dirty="0" smtClean="0"/>
              <a:t>*Individual Graduation Committees end with the class of 2023.  IGC’s allow 	students that have passed 3 of 5 EOC’s to graduate. </a:t>
            </a:r>
            <a:endParaRPr lang="en-US" dirty="0"/>
          </a:p>
        </p:txBody>
      </p:sp>
      <p:sp>
        <p:nvSpPr>
          <p:cNvPr id="4" name="Rectangle 3"/>
          <p:cNvSpPr/>
          <p:nvPr/>
        </p:nvSpPr>
        <p:spPr>
          <a:xfrm>
            <a:off x="677334" y="3407728"/>
            <a:ext cx="8516542" cy="923330"/>
          </a:xfrm>
          <a:prstGeom prst="rect">
            <a:avLst/>
          </a:prstGeom>
        </p:spPr>
        <p:txBody>
          <a:bodyPr wrap="square">
            <a:spAutoFit/>
          </a:bodyPr>
          <a:lstStyle/>
          <a:p>
            <a:r>
              <a:rPr lang="en-US" dirty="0" smtClean="0"/>
              <a:t>TSIA2:  College Readiness Tests that show students are able to work at the        	  	     college level. Can take locally for $4/section, at Howard College for 	  	     $15/section, or at Angelo State University for $30/section. </a:t>
            </a:r>
            <a:endParaRPr lang="en-US" dirty="0"/>
          </a:p>
        </p:txBody>
      </p:sp>
      <p:sp>
        <p:nvSpPr>
          <p:cNvPr id="6" name="Rectangle 5"/>
          <p:cNvSpPr/>
          <p:nvPr/>
        </p:nvSpPr>
        <p:spPr>
          <a:xfrm>
            <a:off x="509576" y="4923915"/>
            <a:ext cx="9590385" cy="923330"/>
          </a:xfrm>
          <a:prstGeom prst="rect">
            <a:avLst/>
          </a:prstGeom>
        </p:spPr>
        <p:txBody>
          <a:bodyPr wrap="square">
            <a:spAutoFit/>
          </a:bodyPr>
          <a:lstStyle/>
          <a:p>
            <a:r>
              <a:rPr lang="en-US" dirty="0" smtClean="0"/>
              <a:t>Advance Placement (AP) Tests:  Are given to any student that completes an AP course.  Scoring a 3 or higher, depending on college attending, will count as college credit in that subject area. </a:t>
            </a:r>
            <a:endParaRPr lang="en-US" dirty="0"/>
          </a:p>
        </p:txBody>
      </p:sp>
    </p:spTree>
    <p:extLst>
      <p:ext uri="{BB962C8B-B14F-4D97-AF65-F5344CB8AC3E}">
        <p14:creationId xmlns:p14="http://schemas.microsoft.com/office/powerpoint/2010/main" val="1442010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At EHS</a:t>
            </a:r>
            <a:endParaRPr lang="en-US" dirty="0"/>
          </a:p>
        </p:txBody>
      </p:sp>
      <p:sp>
        <p:nvSpPr>
          <p:cNvPr id="5" name="Rectangle 4"/>
          <p:cNvSpPr/>
          <p:nvPr/>
        </p:nvSpPr>
        <p:spPr>
          <a:xfrm>
            <a:off x="677334" y="1421358"/>
            <a:ext cx="9590385" cy="2031325"/>
          </a:xfrm>
          <a:prstGeom prst="rect">
            <a:avLst/>
          </a:prstGeom>
        </p:spPr>
        <p:txBody>
          <a:bodyPr wrap="square">
            <a:spAutoFit/>
          </a:bodyPr>
          <a:lstStyle/>
          <a:p>
            <a:r>
              <a:rPr lang="en-US" dirty="0" smtClean="0"/>
              <a:t>College Entrance Exams:  Used as part of admission and scholarship application process.</a:t>
            </a:r>
          </a:p>
          <a:p>
            <a:endParaRPr lang="en-US" dirty="0" smtClean="0"/>
          </a:p>
          <a:p>
            <a:r>
              <a:rPr lang="en-US" dirty="0" smtClean="0"/>
              <a:t>*ACT is offered to 10</a:t>
            </a:r>
            <a:r>
              <a:rPr lang="en-US" baseline="30000" dirty="0" smtClean="0"/>
              <a:t>th</a:t>
            </a:r>
            <a:r>
              <a:rPr lang="en-US" dirty="0" smtClean="0"/>
              <a:t> -12</a:t>
            </a:r>
            <a:r>
              <a:rPr lang="en-US" baseline="30000" dirty="0" smtClean="0"/>
              <a:t>th</a:t>
            </a:r>
            <a:r>
              <a:rPr lang="en-US" dirty="0" smtClean="0"/>
              <a:t> grade students during each semester.  </a:t>
            </a:r>
          </a:p>
          <a:p>
            <a:r>
              <a:rPr lang="en-US" dirty="0" smtClean="0"/>
              <a:t>*SAT is offered to 12th grade students in the Fall and 11</a:t>
            </a:r>
            <a:r>
              <a:rPr lang="en-US" baseline="30000" dirty="0" smtClean="0"/>
              <a:t>th</a:t>
            </a:r>
            <a:r>
              <a:rPr lang="en-US" dirty="0" smtClean="0"/>
              <a:t>-12</a:t>
            </a:r>
            <a:r>
              <a:rPr lang="en-US" baseline="30000" dirty="0" smtClean="0"/>
              <a:t>th</a:t>
            </a:r>
            <a:r>
              <a:rPr lang="en-US" dirty="0" smtClean="0"/>
              <a:t> in the Spring.  </a:t>
            </a:r>
          </a:p>
          <a:p>
            <a:r>
              <a:rPr lang="en-US" dirty="0"/>
              <a:t>	</a:t>
            </a:r>
            <a:r>
              <a:rPr lang="en-US" dirty="0" smtClean="0"/>
              <a:t>*These are the ACT and SAT School Day program rules – not mine or the schools. </a:t>
            </a:r>
          </a:p>
          <a:p>
            <a:r>
              <a:rPr lang="en-US" dirty="0" smtClean="0"/>
              <a:t>*Students can register online to take a Saturday Administration of either of these tests.  I   can help them with this by request.  </a:t>
            </a:r>
            <a:endParaRPr lang="en-US" dirty="0"/>
          </a:p>
        </p:txBody>
      </p:sp>
      <p:sp>
        <p:nvSpPr>
          <p:cNvPr id="6" name="Rectangle 5"/>
          <p:cNvSpPr/>
          <p:nvPr/>
        </p:nvSpPr>
        <p:spPr>
          <a:xfrm>
            <a:off x="677333" y="3729747"/>
            <a:ext cx="9590385" cy="2031325"/>
          </a:xfrm>
          <a:prstGeom prst="rect">
            <a:avLst/>
          </a:prstGeom>
        </p:spPr>
        <p:txBody>
          <a:bodyPr wrap="square">
            <a:spAutoFit/>
          </a:bodyPr>
          <a:lstStyle/>
          <a:p>
            <a:r>
              <a:rPr lang="en-US" dirty="0" smtClean="0"/>
              <a:t>Test Preparation:  UIL/Advisory Period is a time students use to get prepared for College Readiness Tests and Entrance Exams. </a:t>
            </a:r>
          </a:p>
          <a:p>
            <a:endParaRPr lang="en-US" dirty="0"/>
          </a:p>
          <a:p>
            <a:r>
              <a:rPr lang="en-US" dirty="0" smtClean="0"/>
              <a:t>TSIA2:  accuplacer.org (free account), </a:t>
            </a:r>
            <a:r>
              <a:rPr lang="en-US" dirty="0" err="1" smtClean="0"/>
              <a:t>SureScore</a:t>
            </a:r>
            <a:r>
              <a:rPr lang="en-US" dirty="0" smtClean="0"/>
              <a:t> (provided by EHS through grant)</a:t>
            </a:r>
          </a:p>
          <a:p>
            <a:r>
              <a:rPr lang="en-US" dirty="0" smtClean="0"/>
              <a:t>ACT: onlineprep.act.org (paid account – school will provide to every students that is a 10</a:t>
            </a:r>
            <a:r>
              <a:rPr lang="en-US" baseline="30000" dirty="0" smtClean="0"/>
              <a:t>th</a:t>
            </a:r>
            <a:r>
              <a:rPr lang="en-US" dirty="0" smtClean="0"/>
              <a:t> grade student or that already meets TSIA 2 benchmark</a:t>
            </a:r>
          </a:p>
          <a:p>
            <a:r>
              <a:rPr lang="en-US" dirty="0" smtClean="0"/>
              <a:t>SAT: khanacademy.org (free account)</a:t>
            </a:r>
          </a:p>
        </p:txBody>
      </p:sp>
    </p:spTree>
    <p:extLst>
      <p:ext uri="{BB962C8B-B14F-4D97-AF65-F5344CB8AC3E}">
        <p14:creationId xmlns:p14="http://schemas.microsoft.com/office/powerpoint/2010/main" val="29775921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Scholarships</a:t>
            </a:r>
            <a:endParaRPr lang="en-US" dirty="0"/>
          </a:p>
        </p:txBody>
      </p:sp>
      <p:sp>
        <p:nvSpPr>
          <p:cNvPr id="3" name="Rectangle 2"/>
          <p:cNvSpPr/>
          <p:nvPr/>
        </p:nvSpPr>
        <p:spPr>
          <a:xfrm>
            <a:off x="610831" y="1468685"/>
            <a:ext cx="9590385" cy="4524315"/>
          </a:xfrm>
          <a:prstGeom prst="rect">
            <a:avLst/>
          </a:prstGeom>
        </p:spPr>
        <p:txBody>
          <a:bodyPr wrap="square">
            <a:spAutoFit/>
          </a:bodyPr>
          <a:lstStyle/>
          <a:p>
            <a:r>
              <a:rPr lang="en-US" dirty="0" smtClean="0"/>
              <a:t>Students need to start applying for scholarships ASAP!  Do not wait until senior year! </a:t>
            </a:r>
          </a:p>
          <a:p>
            <a:endParaRPr lang="en-US" dirty="0"/>
          </a:p>
          <a:p>
            <a:pPr marL="285750" indent="-285750">
              <a:buFont typeface="Arial" panose="020B0604020202020204" pitchFamily="34" charset="0"/>
              <a:buChar char="•"/>
            </a:pPr>
            <a:r>
              <a:rPr lang="en-US" dirty="0" smtClean="0"/>
              <a:t>Use my webpage as </a:t>
            </a:r>
            <a:r>
              <a:rPr lang="en-US" dirty="0"/>
              <a:t>a guide: </a:t>
            </a:r>
            <a:r>
              <a:rPr lang="en-US" dirty="0">
                <a:hlinkClick r:id="rId2"/>
              </a:rPr>
              <a:t>https://</a:t>
            </a:r>
            <a:r>
              <a:rPr lang="en-US" dirty="0" smtClean="0">
                <a:hlinkClick r:id="rId2"/>
              </a:rPr>
              <a:t>www.scisd.net/Page/1732</a:t>
            </a:r>
            <a:endParaRPr lang="en-US" dirty="0" smtClean="0"/>
          </a:p>
          <a:p>
            <a:endParaRPr lang="en-US" dirty="0"/>
          </a:p>
          <a:p>
            <a:pPr marL="285750" indent="-285750">
              <a:buFont typeface="Arial" panose="020B0604020202020204" pitchFamily="34" charset="0"/>
              <a:buChar char="•"/>
            </a:pPr>
            <a:r>
              <a:rPr lang="en-US" dirty="0" smtClean="0"/>
              <a:t>Raise Me:  Micro - scholarship System </a:t>
            </a:r>
            <a:r>
              <a:rPr lang="en-US" dirty="0" smtClean="0">
                <a:hlinkClick r:id="rId3"/>
              </a:rPr>
              <a:t>https</a:t>
            </a:r>
            <a:r>
              <a:rPr lang="en-US" dirty="0">
                <a:hlinkClick r:id="rId3"/>
              </a:rPr>
              <a:t>://www.raise.me</a:t>
            </a:r>
            <a:r>
              <a:rPr lang="en-US" dirty="0" smtClean="0">
                <a:hlinkClick r:id="rId3"/>
              </a:rPr>
              <a:t>/</a:t>
            </a: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If you are not going to use </a:t>
            </a:r>
            <a:r>
              <a:rPr lang="en-US" dirty="0" err="1" smtClean="0"/>
              <a:t>RaiseMe</a:t>
            </a:r>
            <a:r>
              <a:rPr lang="en-US" dirty="0" smtClean="0"/>
              <a:t>, Keep some form of running record that includes: </a:t>
            </a:r>
          </a:p>
          <a:p>
            <a:pPr marL="742950" lvl="1" indent="-285750">
              <a:buFont typeface="Arial" panose="020B0604020202020204" pitchFamily="34" charset="0"/>
              <a:buChar char="•"/>
            </a:pPr>
            <a:r>
              <a:rPr lang="en-US" dirty="0" smtClean="0"/>
              <a:t>Extracurricular Activities</a:t>
            </a:r>
          </a:p>
          <a:p>
            <a:pPr marL="742950" lvl="1" indent="-285750">
              <a:buFont typeface="Arial" panose="020B0604020202020204" pitchFamily="34" charset="0"/>
              <a:buChar char="•"/>
            </a:pPr>
            <a:r>
              <a:rPr lang="en-US" dirty="0" smtClean="0"/>
              <a:t>Volunteer Experience</a:t>
            </a:r>
          </a:p>
          <a:p>
            <a:pPr marL="742950" lvl="1" indent="-285750">
              <a:buFont typeface="Arial" panose="020B0604020202020204" pitchFamily="34" charset="0"/>
              <a:buChar char="•"/>
            </a:pPr>
            <a:r>
              <a:rPr lang="en-US" dirty="0" smtClean="0"/>
              <a:t>Awards &amp; Honors</a:t>
            </a:r>
          </a:p>
          <a:p>
            <a:pPr marL="742950" lvl="1" indent="-285750">
              <a:buFont typeface="Arial" panose="020B0604020202020204" pitchFamily="34" charset="0"/>
              <a:buChar char="•"/>
            </a:pPr>
            <a:r>
              <a:rPr lang="en-US" dirty="0" smtClean="0"/>
              <a:t>Work Experience</a:t>
            </a:r>
          </a:p>
          <a:p>
            <a:pPr lvl="1"/>
            <a:endParaRPr lang="en-US" dirty="0" smtClean="0"/>
          </a:p>
          <a:p>
            <a:pPr lvl="1"/>
            <a:r>
              <a:rPr lang="en-US" dirty="0" smtClean="0"/>
              <a:t>Example:  UIL Social Studies, August 21-April 22, 3 hours per week</a:t>
            </a:r>
          </a:p>
          <a:p>
            <a:endParaRPr lang="en-US" dirty="0" smtClean="0"/>
          </a:p>
          <a:p>
            <a:endParaRPr lang="en-US" dirty="0"/>
          </a:p>
          <a:p>
            <a:endParaRPr lang="en-US" dirty="0" smtClean="0"/>
          </a:p>
        </p:txBody>
      </p:sp>
    </p:spTree>
    <p:extLst>
      <p:ext uri="{BB962C8B-B14F-4D97-AF65-F5344CB8AC3E}">
        <p14:creationId xmlns:p14="http://schemas.microsoft.com/office/powerpoint/2010/main" val="37280777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School Staff to Know</a:t>
            </a:r>
            <a:endParaRPr lang="en-US" dirty="0"/>
          </a:p>
        </p:txBody>
      </p:sp>
      <p:sp>
        <p:nvSpPr>
          <p:cNvPr id="3" name="Rectangle 2"/>
          <p:cNvSpPr/>
          <p:nvPr/>
        </p:nvSpPr>
        <p:spPr>
          <a:xfrm>
            <a:off x="677333" y="1637298"/>
            <a:ext cx="8932180" cy="4478149"/>
          </a:xfrm>
          <a:prstGeom prst="rect">
            <a:avLst/>
          </a:prstGeom>
        </p:spPr>
        <p:txBody>
          <a:bodyPr wrap="square">
            <a:spAutoFit/>
          </a:bodyPr>
          <a:lstStyle/>
          <a:p>
            <a:pPr marL="285750" indent="-285750">
              <a:lnSpc>
                <a:spcPct val="150000"/>
              </a:lnSpc>
              <a:buFont typeface="Arial" panose="020B0604020202020204" pitchFamily="34" charset="0"/>
              <a:buChar char="•"/>
            </a:pPr>
            <a:r>
              <a:rPr lang="en-US" sz="1600" dirty="0" smtClean="0"/>
              <a:t>Perry Graves, Principal: </a:t>
            </a:r>
            <a:r>
              <a:rPr lang="en-US" sz="1600" dirty="0" smtClean="0">
                <a:hlinkClick r:id="rId2"/>
              </a:rPr>
              <a:t>perry.graves@scisd.net</a:t>
            </a:r>
            <a:endParaRPr lang="en-US" sz="1600" dirty="0" smtClean="0"/>
          </a:p>
          <a:p>
            <a:pPr marL="285750" indent="-285750">
              <a:lnSpc>
                <a:spcPct val="150000"/>
              </a:lnSpc>
              <a:buFont typeface="Arial" panose="020B0604020202020204" pitchFamily="34" charset="0"/>
              <a:buChar char="•"/>
            </a:pPr>
            <a:r>
              <a:rPr lang="en-US" sz="1600" dirty="0" smtClean="0"/>
              <a:t>Lyndi O’Neil, Counselor:  </a:t>
            </a:r>
            <a:r>
              <a:rPr lang="en-US" sz="1600" dirty="0" smtClean="0">
                <a:hlinkClick r:id="rId3"/>
              </a:rPr>
              <a:t>lyndi.oneil@scisd.net</a:t>
            </a:r>
            <a:endParaRPr lang="en-US" sz="1600" dirty="0" smtClean="0"/>
          </a:p>
          <a:p>
            <a:pPr marL="742950" lvl="1" indent="-285750">
              <a:lnSpc>
                <a:spcPct val="150000"/>
              </a:lnSpc>
              <a:buFont typeface="Arial" panose="020B0604020202020204" pitchFamily="34" charset="0"/>
              <a:buChar char="•"/>
            </a:pPr>
            <a:r>
              <a:rPr lang="en-US" sz="1400" dirty="0" smtClean="0"/>
              <a:t>Homeless/Foster Care Liaison, Testing Coordinator, Dual Credit Coordinator, and RTI Coordinator</a:t>
            </a:r>
            <a:endParaRPr lang="en-US" sz="1400" dirty="0"/>
          </a:p>
          <a:p>
            <a:pPr marL="285750" indent="-285750">
              <a:lnSpc>
                <a:spcPct val="150000"/>
              </a:lnSpc>
              <a:buFont typeface="Arial" panose="020B0604020202020204" pitchFamily="34" charset="0"/>
              <a:buChar char="•"/>
            </a:pPr>
            <a:r>
              <a:rPr lang="en-US" sz="1600" dirty="0" smtClean="0"/>
              <a:t>Debbie Ballew, Secretary: </a:t>
            </a:r>
            <a:r>
              <a:rPr lang="en-US" sz="1600" dirty="0" smtClean="0">
                <a:hlinkClick r:id="rId4"/>
              </a:rPr>
              <a:t>Debbie.ballew@scisd.net</a:t>
            </a:r>
            <a:endParaRPr lang="en-US" sz="1600" dirty="0" smtClean="0"/>
          </a:p>
          <a:p>
            <a:pPr marL="285750" indent="-285750">
              <a:lnSpc>
                <a:spcPct val="150000"/>
              </a:lnSpc>
              <a:buFont typeface="Arial" panose="020B0604020202020204" pitchFamily="34" charset="0"/>
              <a:buChar char="•"/>
            </a:pPr>
            <a:r>
              <a:rPr lang="en-US" sz="1600" dirty="0" smtClean="0"/>
              <a:t>Martha Medrano, Attendance Clerk:  </a:t>
            </a:r>
            <a:r>
              <a:rPr lang="en-US" sz="1600" dirty="0" smtClean="0">
                <a:hlinkClick r:id="rId5"/>
              </a:rPr>
              <a:t>Martha.Medrano@scisd.net</a:t>
            </a:r>
            <a:endParaRPr lang="en-US" sz="1600" dirty="0" smtClean="0"/>
          </a:p>
          <a:p>
            <a:pPr marL="285750" indent="-285750">
              <a:lnSpc>
                <a:spcPct val="150000"/>
              </a:lnSpc>
              <a:buFont typeface="Arial" panose="020B0604020202020204" pitchFamily="34" charset="0"/>
              <a:buChar char="•"/>
            </a:pPr>
            <a:r>
              <a:rPr lang="en-US" sz="1600" dirty="0" smtClean="0"/>
              <a:t>Ram Moreno, Athletic Director: </a:t>
            </a:r>
            <a:r>
              <a:rPr lang="en-US" sz="1600" dirty="0" smtClean="0">
                <a:hlinkClick r:id="rId6"/>
              </a:rPr>
              <a:t>ram.Moreno@scisd.net</a:t>
            </a:r>
            <a:endParaRPr lang="en-US" sz="1600" dirty="0" smtClean="0"/>
          </a:p>
          <a:p>
            <a:pPr marL="285750" indent="-285750">
              <a:lnSpc>
                <a:spcPct val="150000"/>
              </a:lnSpc>
              <a:buFont typeface="Arial" panose="020B0604020202020204" pitchFamily="34" charset="0"/>
              <a:buChar char="•"/>
            </a:pPr>
            <a:r>
              <a:rPr lang="en-US" sz="1600" dirty="0" smtClean="0"/>
              <a:t>Chris Castleman, Special Education and Section 504: </a:t>
            </a:r>
            <a:r>
              <a:rPr lang="en-US" sz="1600" dirty="0" smtClean="0">
                <a:hlinkClick r:id="rId7"/>
              </a:rPr>
              <a:t>christopher.castleman@scisd.net</a:t>
            </a:r>
            <a:endParaRPr lang="en-US" sz="1600" dirty="0" smtClean="0"/>
          </a:p>
          <a:p>
            <a:pPr marL="285750" indent="-285750">
              <a:lnSpc>
                <a:spcPct val="150000"/>
              </a:lnSpc>
              <a:buFont typeface="Arial" panose="020B0604020202020204" pitchFamily="34" charset="0"/>
              <a:buChar char="•"/>
            </a:pPr>
            <a:r>
              <a:rPr lang="en-US" sz="1600" dirty="0" smtClean="0"/>
              <a:t>Bridget Chancellor, LPAC/ESL and Dyslexia: </a:t>
            </a:r>
            <a:r>
              <a:rPr lang="en-US" sz="1600" dirty="0" smtClean="0">
                <a:hlinkClick r:id="rId8"/>
              </a:rPr>
              <a:t>bridget.chancellor@scisd.net</a:t>
            </a:r>
            <a:endParaRPr lang="en-US" sz="1600" dirty="0" smtClean="0"/>
          </a:p>
          <a:p>
            <a:pPr marL="285750" indent="-285750">
              <a:lnSpc>
                <a:spcPct val="150000"/>
              </a:lnSpc>
              <a:buFont typeface="Arial" panose="020B0604020202020204" pitchFamily="34" charset="0"/>
              <a:buChar char="•"/>
            </a:pPr>
            <a:r>
              <a:rPr lang="en-US" sz="1600" dirty="0" smtClean="0"/>
              <a:t>Sharon Spinks, Migrant Coordinator and GT Coordinator:  </a:t>
            </a:r>
            <a:r>
              <a:rPr lang="en-US" sz="1600" dirty="0" smtClean="0">
                <a:hlinkClick r:id="rId9"/>
              </a:rPr>
              <a:t>Sharon.spinks@scisd.net</a:t>
            </a:r>
            <a:endParaRPr lang="en-US" sz="1600" dirty="0" smtClean="0"/>
          </a:p>
          <a:p>
            <a:pPr marL="285750" indent="-285750">
              <a:lnSpc>
                <a:spcPct val="150000"/>
              </a:lnSpc>
              <a:buFont typeface="Arial" panose="020B0604020202020204" pitchFamily="34" charset="0"/>
              <a:buChar char="•"/>
            </a:pPr>
            <a:r>
              <a:rPr lang="en-US" sz="1600" dirty="0" smtClean="0"/>
              <a:t>All faculty can be found at</a:t>
            </a:r>
            <a:r>
              <a:rPr lang="en-US" sz="1600" dirty="0"/>
              <a:t>:  </a:t>
            </a:r>
            <a:r>
              <a:rPr lang="en-US" sz="1600" dirty="0">
                <a:hlinkClick r:id="rId10"/>
              </a:rPr>
              <a:t>https://</a:t>
            </a:r>
            <a:r>
              <a:rPr lang="en-US" sz="1600" dirty="0" smtClean="0">
                <a:hlinkClick r:id="rId10"/>
              </a:rPr>
              <a:t>www.scisd.net/site/Default.aspx?PageID=103</a:t>
            </a:r>
            <a:endParaRPr lang="en-US" sz="1600" dirty="0" smtClean="0"/>
          </a:p>
          <a:p>
            <a:pPr marL="285750" indent="-285750">
              <a:buFont typeface="Arial" panose="020B0604020202020204" pitchFamily="34" charset="0"/>
              <a:buChar char="•"/>
            </a:pPr>
            <a:endParaRPr lang="en-US" sz="1600" dirty="0" smtClean="0"/>
          </a:p>
          <a:p>
            <a:endParaRPr lang="en-US" sz="1600" dirty="0" smtClean="0"/>
          </a:p>
          <a:p>
            <a:endParaRPr lang="en-US" sz="1600" dirty="0"/>
          </a:p>
        </p:txBody>
      </p:sp>
    </p:spTree>
    <p:extLst>
      <p:ext uri="{BB962C8B-B14F-4D97-AF65-F5344CB8AC3E}">
        <p14:creationId xmlns:p14="http://schemas.microsoft.com/office/powerpoint/2010/main" val="1428667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813705" y="2538153"/>
            <a:ext cx="9447568" cy="2815244"/>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8000" dirty="0" smtClean="0"/>
              <a:t>Questions? </a:t>
            </a:r>
            <a:endParaRPr lang="en-US" sz="8000" dirty="0"/>
          </a:p>
        </p:txBody>
      </p:sp>
    </p:spTree>
    <p:extLst>
      <p:ext uri="{BB962C8B-B14F-4D97-AF65-F5344CB8AC3E}">
        <p14:creationId xmlns:p14="http://schemas.microsoft.com/office/powerpoint/2010/main" val="24795972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9462" y="1197032"/>
            <a:ext cx="8412480" cy="286232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Registration and Scheduling</a:t>
            </a:r>
          </a:p>
          <a:p>
            <a:pPr marL="285750" indent="-285750">
              <a:buFont typeface="Arial" panose="020B0604020202020204" pitchFamily="34" charset="0"/>
              <a:buChar char="•"/>
            </a:pPr>
            <a:r>
              <a:rPr lang="en-US" dirty="0" smtClean="0"/>
              <a:t>Graduation Requirements/Graduation Plans</a:t>
            </a:r>
          </a:p>
          <a:p>
            <a:pPr marL="742950" lvl="1" indent="-285750">
              <a:buFont typeface="Arial" panose="020B0604020202020204" pitchFamily="34" charset="0"/>
              <a:buChar char="•"/>
            </a:pPr>
            <a:r>
              <a:rPr lang="en-US" dirty="0" smtClean="0"/>
              <a:t>Core Class Requirements</a:t>
            </a:r>
          </a:p>
          <a:p>
            <a:pPr marL="742950" lvl="1" indent="-285750">
              <a:buFont typeface="Arial" panose="020B0604020202020204" pitchFamily="34" charset="0"/>
              <a:buChar char="•"/>
            </a:pPr>
            <a:r>
              <a:rPr lang="en-US" dirty="0" smtClean="0"/>
              <a:t>Endorsement Pathways/CTE/Electives</a:t>
            </a:r>
          </a:p>
          <a:p>
            <a:pPr marL="285750" indent="-285750">
              <a:buFont typeface="Arial" panose="020B0604020202020204" pitchFamily="34" charset="0"/>
              <a:buChar char="•"/>
            </a:pPr>
            <a:r>
              <a:rPr lang="en-US" dirty="0" smtClean="0"/>
              <a:t>High School Transcripts/Earning Credits/Grade Point Averages (GPA)</a:t>
            </a:r>
          </a:p>
          <a:p>
            <a:pPr marL="285750" indent="-285750">
              <a:buFont typeface="Arial" panose="020B0604020202020204" pitchFamily="34" charset="0"/>
              <a:buChar char="•"/>
            </a:pPr>
            <a:r>
              <a:rPr lang="en-US" dirty="0" smtClean="0"/>
              <a:t>B.E.S.T.</a:t>
            </a:r>
          </a:p>
          <a:p>
            <a:pPr marL="285750" indent="-285750">
              <a:buFont typeface="Arial" panose="020B0604020202020204" pitchFamily="34" charset="0"/>
              <a:buChar char="•"/>
            </a:pPr>
            <a:r>
              <a:rPr lang="en-US" dirty="0" smtClean="0"/>
              <a:t>Attendance</a:t>
            </a:r>
          </a:p>
          <a:p>
            <a:pPr marL="285750" indent="-285750">
              <a:buFont typeface="Arial" panose="020B0604020202020204" pitchFamily="34" charset="0"/>
              <a:buChar char="•"/>
            </a:pPr>
            <a:r>
              <a:rPr lang="en-US" dirty="0"/>
              <a:t>Types of testing and test </a:t>
            </a:r>
            <a:r>
              <a:rPr lang="en-US" dirty="0" smtClean="0"/>
              <a:t>purpose</a:t>
            </a:r>
          </a:p>
          <a:p>
            <a:pPr marL="285750" indent="-285750">
              <a:buFont typeface="Arial" panose="020B0604020202020204" pitchFamily="34" charset="0"/>
              <a:buChar char="•"/>
            </a:pPr>
            <a:r>
              <a:rPr lang="en-US" dirty="0" smtClean="0"/>
              <a:t>Scholarships and Resumes</a:t>
            </a:r>
          </a:p>
          <a:p>
            <a:pPr marL="285750" indent="-285750">
              <a:buFont typeface="Arial" panose="020B0604020202020204" pitchFamily="34" charset="0"/>
              <a:buChar char="•"/>
            </a:pPr>
            <a:r>
              <a:rPr lang="en-US" dirty="0" smtClean="0"/>
              <a:t>High School Staff to Know</a:t>
            </a:r>
            <a:endParaRPr lang="en-US" dirty="0"/>
          </a:p>
        </p:txBody>
      </p:sp>
      <p:sp>
        <p:nvSpPr>
          <p:cNvPr id="5" name="Rectangle 4"/>
          <p:cNvSpPr/>
          <p:nvPr/>
        </p:nvSpPr>
        <p:spPr>
          <a:xfrm>
            <a:off x="889462" y="354322"/>
            <a:ext cx="3207866" cy="646331"/>
          </a:xfrm>
          <a:prstGeom prst="rect">
            <a:avLst/>
          </a:prstGeom>
        </p:spPr>
        <p:txBody>
          <a:bodyPr wrap="none">
            <a:spAutoFit/>
          </a:bodyPr>
          <a:lstStyle/>
          <a:p>
            <a:r>
              <a:rPr lang="en-US" sz="3600" dirty="0" smtClean="0">
                <a:solidFill>
                  <a:srgbClr val="90C226"/>
                </a:solidFill>
                <a:ea typeface="+mj-ea"/>
                <a:cs typeface="+mj-cs"/>
              </a:rPr>
              <a:t>Meeting Topics</a:t>
            </a:r>
            <a:endParaRPr lang="en-US" dirty="0"/>
          </a:p>
        </p:txBody>
      </p:sp>
    </p:spTree>
    <p:extLst>
      <p:ext uri="{BB962C8B-B14F-4D97-AF65-F5344CB8AC3E}">
        <p14:creationId xmlns:p14="http://schemas.microsoft.com/office/powerpoint/2010/main" val="21605879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9462" y="1197032"/>
            <a:ext cx="8412480" cy="3139321"/>
          </a:xfrm>
          <a:prstGeom prst="rect">
            <a:avLst/>
          </a:prstGeom>
          <a:noFill/>
        </p:spPr>
        <p:txBody>
          <a:bodyPr wrap="square" rtlCol="0">
            <a:spAutoFit/>
          </a:bodyPr>
          <a:lstStyle/>
          <a:p>
            <a:r>
              <a:rPr lang="en-US" dirty="0" smtClean="0"/>
              <a:t>Registration</a:t>
            </a:r>
          </a:p>
          <a:p>
            <a:pPr marL="285750" indent="-285750">
              <a:buFont typeface="Arial" panose="020B0604020202020204" pitchFamily="34" charset="0"/>
              <a:buChar char="•"/>
            </a:pPr>
            <a:r>
              <a:rPr lang="en-US" dirty="0" smtClean="0"/>
              <a:t>Online through parent portal </a:t>
            </a:r>
            <a:r>
              <a:rPr lang="en-US" dirty="0" smtClean="0">
                <a:sym typeface="Wingdings" panose="05000000000000000000" pitchFamily="2" charset="2"/>
              </a:rPr>
              <a:t>     </a:t>
            </a:r>
            <a:endParaRPr lang="en-US" dirty="0" smtClean="0"/>
          </a:p>
          <a:p>
            <a:pPr marL="285750" indent="-285750">
              <a:buFont typeface="Arial" panose="020B0604020202020204" pitchFamily="34" charset="0"/>
              <a:buChar char="•"/>
            </a:pPr>
            <a:r>
              <a:rPr lang="en-US" dirty="0" smtClean="0"/>
              <a:t>If you do not have an account you need to create at </a:t>
            </a:r>
            <a:r>
              <a:rPr lang="en-US" dirty="0">
                <a:hlinkClick r:id="rId2"/>
              </a:rPr>
              <a:t>https://</a:t>
            </a:r>
            <a:r>
              <a:rPr lang="en-US" dirty="0" smtClean="0">
                <a:hlinkClick r:id="rId2"/>
              </a:rPr>
              <a:t>portal.ascender.esc15.net/ParentPortal/login?distid=207901</a:t>
            </a:r>
            <a:endParaRPr lang="en-US" dirty="0" smtClean="0"/>
          </a:p>
          <a:p>
            <a:pPr marL="285750" indent="-285750">
              <a:buFont typeface="Arial" panose="020B0604020202020204" pitchFamily="34" charset="0"/>
              <a:buChar char="•"/>
            </a:pPr>
            <a:r>
              <a:rPr lang="en-US" dirty="0" smtClean="0"/>
              <a:t>You will need your student’s parent portal ID to link your student to your account.  You can request from campus secretary. </a:t>
            </a:r>
          </a:p>
          <a:p>
            <a:pPr marL="285750" indent="-285750">
              <a:buFont typeface="Arial" panose="020B0604020202020204" pitchFamily="34" charset="0"/>
              <a:buChar char="•"/>
            </a:pPr>
            <a:r>
              <a:rPr lang="en-US" dirty="0" smtClean="0"/>
              <a:t>Registration for the 2022-2023 school year is open.</a:t>
            </a:r>
          </a:p>
          <a:p>
            <a:pPr marL="285750" indent="-285750">
              <a:buFont typeface="Arial" panose="020B0604020202020204" pitchFamily="34" charset="0"/>
              <a:buChar char="•"/>
            </a:pPr>
            <a:r>
              <a:rPr lang="en-US" dirty="0" smtClean="0"/>
              <a:t>Make sure to fill our ALL FORMS and check phone numbers.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
        <p:nvSpPr>
          <p:cNvPr id="5" name="Rectangle 4"/>
          <p:cNvSpPr/>
          <p:nvPr/>
        </p:nvSpPr>
        <p:spPr>
          <a:xfrm>
            <a:off x="889462" y="354322"/>
            <a:ext cx="5901487" cy="646331"/>
          </a:xfrm>
          <a:prstGeom prst="rect">
            <a:avLst/>
          </a:prstGeom>
        </p:spPr>
        <p:txBody>
          <a:bodyPr wrap="none">
            <a:spAutoFit/>
          </a:bodyPr>
          <a:lstStyle/>
          <a:p>
            <a:r>
              <a:rPr lang="en-US" sz="3600" dirty="0" smtClean="0">
                <a:solidFill>
                  <a:srgbClr val="90C226"/>
                </a:solidFill>
                <a:ea typeface="+mj-ea"/>
                <a:cs typeface="+mj-cs"/>
              </a:rPr>
              <a:t>Registration and Scheduling</a:t>
            </a:r>
            <a:endParaRPr lang="en-US" dirty="0"/>
          </a:p>
        </p:txBody>
      </p:sp>
      <p:sp>
        <p:nvSpPr>
          <p:cNvPr id="4" name="TextBox 3"/>
          <p:cNvSpPr txBox="1"/>
          <p:nvPr/>
        </p:nvSpPr>
        <p:spPr>
          <a:xfrm>
            <a:off x="889462" y="3884814"/>
            <a:ext cx="8412480" cy="2308324"/>
          </a:xfrm>
          <a:prstGeom prst="rect">
            <a:avLst/>
          </a:prstGeom>
          <a:noFill/>
        </p:spPr>
        <p:txBody>
          <a:bodyPr wrap="square" rtlCol="0">
            <a:spAutoFit/>
          </a:bodyPr>
          <a:lstStyle/>
          <a:p>
            <a:r>
              <a:rPr lang="en-US" dirty="0" smtClean="0"/>
              <a:t>High School Scheduling</a:t>
            </a:r>
          </a:p>
          <a:p>
            <a:pPr marL="285750" indent="-285750">
              <a:buFont typeface="Arial" panose="020B0604020202020204" pitchFamily="34" charset="0"/>
              <a:buChar char="•"/>
            </a:pPr>
            <a:r>
              <a:rPr lang="en-US" dirty="0" smtClean="0">
                <a:sym typeface="Wingdings" panose="05000000000000000000" pitchFamily="2" charset="2"/>
              </a:rPr>
              <a:t>In Person – 1</a:t>
            </a:r>
            <a:r>
              <a:rPr lang="en-US" baseline="30000" dirty="0" smtClean="0">
                <a:sym typeface="Wingdings" panose="05000000000000000000" pitchFamily="2" charset="2"/>
              </a:rPr>
              <a:t>st</a:t>
            </a:r>
            <a:r>
              <a:rPr lang="en-US" dirty="0" smtClean="0">
                <a:sym typeface="Wingdings" panose="05000000000000000000" pitchFamily="2" charset="2"/>
              </a:rPr>
              <a:t> Week of August, watch for detailed schedule</a:t>
            </a:r>
          </a:p>
          <a:p>
            <a:pPr marL="285750" indent="-285750">
              <a:buFont typeface="Arial" panose="020B0604020202020204" pitchFamily="34" charset="0"/>
              <a:buChar char="•"/>
            </a:pPr>
            <a:r>
              <a:rPr lang="en-US" dirty="0" smtClean="0">
                <a:sym typeface="Wingdings" panose="05000000000000000000" pitchFamily="2" charset="2"/>
              </a:rPr>
              <a:t>A parent or guardian needs to attend with 9</a:t>
            </a:r>
            <a:r>
              <a:rPr lang="en-US" baseline="30000" dirty="0" smtClean="0">
                <a:sym typeface="Wingdings" panose="05000000000000000000" pitchFamily="2" charset="2"/>
              </a:rPr>
              <a:t>th</a:t>
            </a:r>
            <a:r>
              <a:rPr lang="en-US" dirty="0" smtClean="0">
                <a:sym typeface="Wingdings" panose="05000000000000000000" pitchFamily="2" charset="2"/>
              </a:rPr>
              <a:t> grade students</a:t>
            </a:r>
          </a:p>
          <a:p>
            <a:pPr marL="285750" indent="-285750">
              <a:buFont typeface="Arial" panose="020B0604020202020204" pitchFamily="34" charset="0"/>
              <a:buChar char="•"/>
            </a:pPr>
            <a:r>
              <a:rPr lang="en-US" dirty="0" smtClean="0">
                <a:sym typeface="Wingdings" panose="05000000000000000000" pitchFamily="2" charset="2"/>
              </a:rPr>
              <a:t>Students will review and finalize schedule</a:t>
            </a:r>
          </a:p>
          <a:p>
            <a:pPr marL="285750" indent="-285750">
              <a:buFont typeface="Arial" panose="020B0604020202020204" pitchFamily="34" charset="0"/>
              <a:buChar char="•"/>
            </a:pPr>
            <a:r>
              <a:rPr lang="en-US" dirty="0" smtClean="0">
                <a:sym typeface="Wingdings" panose="05000000000000000000" pitchFamily="2" charset="2"/>
              </a:rPr>
              <a:t>Students and parents will Verify and sign </a:t>
            </a:r>
            <a:r>
              <a:rPr lang="en-US" dirty="0">
                <a:sym typeface="Wingdings" panose="05000000000000000000" pitchFamily="2" charset="2"/>
              </a:rPr>
              <a:t>G</a:t>
            </a:r>
            <a:r>
              <a:rPr lang="en-US" dirty="0" smtClean="0">
                <a:sym typeface="Wingdings" panose="05000000000000000000" pitchFamily="2" charset="2"/>
              </a:rPr>
              <a:t>raduation Plan</a:t>
            </a: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344565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Graduation Requirements/ Plans</a:t>
            </a:r>
            <a:endParaRPr lang="en-US" dirty="0"/>
          </a:p>
        </p:txBody>
      </p:sp>
      <p:sp>
        <p:nvSpPr>
          <p:cNvPr id="3" name="TextBox 2"/>
          <p:cNvSpPr txBox="1"/>
          <p:nvPr/>
        </p:nvSpPr>
        <p:spPr>
          <a:xfrm>
            <a:off x="906087" y="1363287"/>
            <a:ext cx="8146473" cy="4985980"/>
          </a:xfrm>
          <a:prstGeom prst="rect">
            <a:avLst/>
          </a:prstGeom>
          <a:noFill/>
        </p:spPr>
        <p:txBody>
          <a:bodyPr wrap="square" rtlCol="0">
            <a:spAutoFit/>
          </a:bodyPr>
          <a:lstStyle/>
          <a:p>
            <a:r>
              <a:rPr lang="en-US" dirty="0" smtClean="0"/>
              <a:t>Foundation High School with Endorsement -26 Credits:</a:t>
            </a:r>
          </a:p>
          <a:p>
            <a:pPr marL="285750" indent="-285750">
              <a:buFont typeface="Arial" panose="020B0604020202020204" pitchFamily="34" charset="0"/>
              <a:buChar char="•"/>
            </a:pPr>
            <a:r>
              <a:rPr lang="en-US" dirty="0" smtClean="0"/>
              <a:t>4 English</a:t>
            </a:r>
          </a:p>
          <a:p>
            <a:pPr marL="285750" indent="-285750">
              <a:buFont typeface="Arial" panose="020B0604020202020204" pitchFamily="34" charset="0"/>
              <a:buChar char="•"/>
            </a:pPr>
            <a:r>
              <a:rPr lang="en-US" dirty="0" smtClean="0"/>
              <a:t>4 Math</a:t>
            </a:r>
          </a:p>
          <a:p>
            <a:pPr marL="285750" indent="-285750">
              <a:buFont typeface="Arial" panose="020B0604020202020204" pitchFamily="34" charset="0"/>
              <a:buChar char="•"/>
            </a:pPr>
            <a:r>
              <a:rPr lang="en-US" dirty="0" smtClean="0"/>
              <a:t>4 Science</a:t>
            </a:r>
          </a:p>
          <a:p>
            <a:pPr marL="285750" indent="-285750">
              <a:buFont typeface="Arial" panose="020B0604020202020204" pitchFamily="34" charset="0"/>
              <a:buChar char="•"/>
            </a:pPr>
            <a:r>
              <a:rPr lang="en-US" dirty="0" smtClean="0"/>
              <a:t>3 Social Studies</a:t>
            </a:r>
          </a:p>
          <a:p>
            <a:pPr marL="285750" indent="-285750">
              <a:buFont typeface="Arial" panose="020B0604020202020204" pitchFamily="34" charset="0"/>
              <a:buChar char="•"/>
            </a:pPr>
            <a:r>
              <a:rPr lang="en-US" dirty="0" smtClean="0"/>
              <a:t>1 Fine Art</a:t>
            </a:r>
          </a:p>
          <a:p>
            <a:pPr marL="285750" indent="-285750">
              <a:buFont typeface="Arial" panose="020B0604020202020204" pitchFamily="34" charset="0"/>
              <a:buChar char="•"/>
            </a:pPr>
            <a:r>
              <a:rPr lang="en-US" dirty="0" smtClean="0"/>
              <a:t>1 PE or PE Equivalent</a:t>
            </a:r>
          </a:p>
          <a:p>
            <a:pPr marL="285750" indent="-285750">
              <a:buFont typeface="Arial" panose="020B0604020202020204" pitchFamily="34" charset="0"/>
              <a:buChar char="•"/>
            </a:pPr>
            <a:r>
              <a:rPr lang="en-US" dirty="0" smtClean="0"/>
              <a:t>2 Languages other than English (LOTE)</a:t>
            </a:r>
          </a:p>
          <a:p>
            <a:pPr marL="285750" indent="-285750">
              <a:buFont typeface="Arial" panose="020B0604020202020204" pitchFamily="34" charset="0"/>
              <a:buChar char="•"/>
            </a:pPr>
            <a:r>
              <a:rPr lang="en-US" dirty="0" smtClean="0"/>
              <a:t>7 Electives (4 need to go together)</a:t>
            </a:r>
          </a:p>
          <a:p>
            <a:endParaRPr lang="en-US" dirty="0" smtClean="0"/>
          </a:p>
          <a:p>
            <a:r>
              <a:rPr lang="en-US" dirty="0" smtClean="0"/>
              <a:t>Other Requirements:</a:t>
            </a:r>
          </a:p>
          <a:p>
            <a:pPr marL="285750" indent="-285750">
              <a:buFont typeface="Arial" panose="020B0604020202020204" pitchFamily="34" charset="0"/>
              <a:buChar char="•"/>
            </a:pPr>
            <a:r>
              <a:rPr lang="en-US" dirty="0" smtClean="0"/>
              <a:t>5 End of Course (EOC) Tests:  </a:t>
            </a:r>
            <a:r>
              <a:rPr lang="en-US" sz="1600" dirty="0" smtClean="0"/>
              <a:t>English I, English II, Algebra, Biology, US History</a:t>
            </a:r>
          </a:p>
          <a:p>
            <a:pPr marL="285750" indent="-285750">
              <a:buFont typeface="Arial" panose="020B0604020202020204" pitchFamily="34" charset="0"/>
              <a:buChar char="•"/>
            </a:pPr>
            <a:r>
              <a:rPr lang="en-US" sz="1600" dirty="0" smtClean="0"/>
              <a:t>CPR Training</a:t>
            </a:r>
          </a:p>
          <a:p>
            <a:pPr marL="285750" indent="-285750">
              <a:buFont typeface="Arial" panose="020B0604020202020204" pitchFamily="34" charset="0"/>
              <a:buChar char="•"/>
            </a:pPr>
            <a:r>
              <a:rPr lang="en-US" sz="1600" dirty="0" smtClean="0"/>
              <a:t>Speech Proficiency</a:t>
            </a:r>
          </a:p>
          <a:p>
            <a:pPr marL="285750" indent="-285750">
              <a:buFont typeface="Arial" panose="020B0604020202020204" pitchFamily="34" charset="0"/>
              <a:buChar char="•"/>
            </a:pPr>
            <a:r>
              <a:rPr lang="en-US" sz="1600" dirty="0" smtClean="0"/>
              <a:t>Interaction with a Police Officer Training</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2529753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Endorsements</a:t>
            </a:r>
            <a:endParaRPr lang="en-US" dirty="0"/>
          </a:p>
        </p:txBody>
      </p:sp>
      <p:sp>
        <p:nvSpPr>
          <p:cNvPr id="3" name="TextBox 2"/>
          <p:cNvSpPr txBox="1"/>
          <p:nvPr/>
        </p:nvSpPr>
        <p:spPr>
          <a:xfrm>
            <a:off x="906087" y="1363287"/>
            <a:ext cx="8146473" cy="3139321"/>
          </a:xfrm>
          <a:prstGeom prst="rect">
            <a:avLst/>
          </a:prstGeom>
          <a:noFill/>
        </p:spPr>
        <p:txBody>
          <a:bodyPr wrap="square" rtlCol="0">
            <a:spAutoFit/>
          </a:bodyPr>
          <a:lstStyle/>
          <a:p>
            <a:r>
              <a:rPr lang="en-US" dirty="0" smtClean="0"/>
              <a:t>Students are required to pick an endorsement when entering 9</a:t>
            </a:r>
            <a:r>
              <a:rPr lang="en-US" baseline="30000" dirty="0" smtClean="0"/>
              <a:t>th</a:t>
            </a:r>
            <a:r>
              <a:rPr lang="en-US" dirty="0" smtClean="0"/>
              <a:t> Grade.  A student not wanting to participate in FHS with Endorsement program may opt out after successfully completing sophomore year.  Until that time, all students will plan as though they will earn an endorsement. </a:t>
            </a:r>
          </a:p>
          <a:p>
            <a:r>
              <a:rPr lang="en-US" dirty="0"/>
              <a:t>	</a:t>
            </a:r>
            <a:r>
              <a:rPr lang="en-US" dirty="0" smtClean="0"/>
              <a:t>*FHS with Endorsement is required to enter 4 year college/university 	straight out of high school.</a:t>
            </a:r>
          </a:p>
          <a:p>
            <a:r>
              <a:rPr lang="en-US" dirty="0"/>
              <a:t>	</a:t>
            </a:r>
            <a:r>
              <a:rPr lang="en-US" dirty="0" smtClean="0"/>
              <a:t>*Without an endorsement, students will need to earn an associates 	degree and transfer to a 4 year college/university. </a:t>
            </a:r>
          </a:p>
          <a:p>
            <a:endParaRPr lang="en-US" dirty="0"/>
          </a:p>
          <a:p>
            <a:endParaRPr lang="en-US"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6234791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Endorsements</a:t>
            </a:r>
            <a:endParaRPr lang="en-US" dirty="0"/>
          </a:p>
        </p:txBody>
      </p:sp>
      <p:sp>
        <p:nvSpPr>
          <p:cNvPr id="3" name="TextBox 2"/>
          <p:cNvSpPr txBox="1"/>
          <p:nvPr/>
        </p:nvSpPr>
        <p:spPr>
          <a:xfrm>
            <a:off x="902431" y="1055717"/>
            <a:ext cx="8146473" cy="5632311"/>
          </a:xfrm>
          <a:prstGeom prst="rect">
            <a:avLst/>
          </a:prstGeom>
          <a:noFill/>
        </p:spPr>
        <p:txBody>
          <a:bodyPr wrap="square" rtlCol="0">
            <a:spAutoFit/>
          </a:bodyPr>
          <a:lstStyle/>
          <a:p>
            <a:endParaRPr lang="en-US" dirty="0"/>
          </a:p>
          <a:p>
            <a:r>
              <a:rPr lang="en-US" dirty="0" smtClean="0"/>
              <a:t>Endorsement Options at EHS: </a:t>
            </a:r>
          </a:p>
          <a:p>
            <a:pPr marL="285750" indent="-285750">
              <a:buFont typeface="Arial" panose="020B0604020202020204" pitchFamily="34" charset="0"/>
              <a:buChar char="•"/>
            </a:pPr>
            <a:r>
              <a:rPr lang="en-US" dirty="0" smtClean="0"/>
              <a:t>Science, Technology, Engineering, and Mathematics (STEM)</a:t>
            </a:r>
          </a:p>
          <a:p>
            <a:pPr marL="285750" indent="-285750">
              <a:buFont typeface="Arial" panose="020B0604020202020204" pitchFamily="34" charset="0"/>
              <a:buChar char="•"/>
            </a:pPr>
            <a:r>
              <a:rPr lang="en-US" dirty="0" smtClean="0"/>
              <a:t>Business and Industry</a:t>
            </a:r>
          </a:p>
          <a:p>
            <a:pPr marL="742950" lvl="1" indent="-285750">
              <a:buFont typeface="Arial" panose="020B0604020202020204" pitchFamily="34" charset="0"/>
              <a:buChar char="•"/>
            </a:pPr>
            <a:r>
              <a:rPr lang="en-US" dirty="0" smtClean="0"/>
              <a:t>Agriculture, Food and Natural Resources</a:t>
            </a:r>
          </a:p>
          <a:p>
            <a:pPr marL="742950" lvl="1" indent="-285750">
              <a:buFont typeface="Arial" panose="020B0604020202020204" pitchFamily="34" charset="0"/>
              <a:buChar char="•"/>
            </a:pPr>
            <a:r>
              <a:rPr lang="en-US" dirty="0" smtClean="0"/>
              <a:t>Business Management</a:t>
            </a:r>
          </a:p>
          <a:p>
            <a:pPr marL="742950" lvl="1" indent="-285750">
              <a:buFont typeface="Arial" panose="020B0604020202020204" pitchFamily="34" charset="0"/>
              <a:buChar char="•"/>
            </a:pPr>
            <a:r>
              <a:rPr lang="en-US" dirty="0" smtClean="0"/>
              <a:t>Finance</a:t>
            </a:r>
          </a:p>
          <a:p>
            <a:pPr marL="742950" lvl="1" indent="-285750">
              <a:buFont typeface="Arial" panose="020B0604020202020204" pitchFamily="34" charset="0"/>
              <a:buChar char="•"/>
            </a:pPr>
            <a:r>
              <a:rPr lang="en-US" dirty="0" smtClean="0"/>
              <a:t>Hospitality and Tourism</a:t>
            </a:r>
          </a:p>
          <a:p>
            <a:pPr marL="285750" indent="-285750">
              <a:buFont typeface="Arial" panose="020B0604020202020204" pitchFamily="34" charset="0"/>
              <a:buChar char="•"/>
            </a:pPr>
            <a:r>
              <a:rPr lang="en-US" dirty="0" smtClean="0"/>
              <a:t>Public Service</a:t>
            </a:r>
          </a:p>
          <a:p>
            <a:pPr marL="742950" lvl="1" indent="-285750">
              <a:buFont typeface="Arial" panose="020B0604020202020204" pitchFamily="34" charset="0"/>
              <a:buChar char="•"/>
            </a:pPr>
            <a:r>
              <a:rPr lang="en-US" dirty="0" smtClean="0"/>
              <a:t>Law, Public Safety, Corrections and Security</a:t>
            </a:r>
          </a:p>
          <a:p>
            <a:pPr marL="742950" lvl="1" indent="-285750">
              <a:buFont typeface="Arial" panose="020B0604020202020204" pitchFamily="34" charset="0"/>
              <a:buChar char="•"/>
            </a:pPr>
            <a:r>
              <a:rPr lang="en-US" dirty="0" smtClean="0"/>
              <a:t>Health Science </a:t>
            </a:r>
          </a:p>
          <a:p>
            <a:pPr marL="285750" indent="-285750">
              <a:buFont typeface="Arial" panose="020B0604020202020204" pitchFamily="34" charset="0"/>
              <a:buChar char="•"/>
            </a:pPr>
            <a:r>
              <a:rPr lang="en-US" dirty="0" smtClean="0"/>
              <a:t>Arts and Humanities</a:t>
            </a:r>
          </a:p>
          <a:p>
            <a:pPr marL="742950" lvl="1" indent="-285750">
              <a:buFont typeface="Arial" panose="020B0604020202020204" pitchFamily="34" charset="0"/>
              <a:buChar char="•"/>
            </a:pPr>
            <a:r>
              <a:rPr lang="en-US" dirty="0" smtClean="0"/>
              <a:t>Languages:  2 years of 2 languages, or 4 years of 1 language</a:t>
            </a:r>
          </a:p>
          <a:p>
            <a:pPr marL="742950" lvl="1" indent="-285750">
              <a:buFont typeface="Arial" panose="020B0604020202020204" pitchFamily="34" charset="0"/>
              <a:buChar char="•"/>
            </a:pPr>
            <a:r>
              <a:rPr lang="en-US" dirty="0" smtClean="0"/>
              <a:t>Social Studies</a:t>
            </a:r>
          </a:p>
          <a:p>
            <a:pPr marL="742950" lvl="1" indent="-285750">
              <a:buFont typeface="Arial" panose="020B0604020202020204" pitchFamily="34" charset="0"/>
              <a:buChar char="•"/>
            </a:pPr>
            <a:r>
              <a:rPr lang="en-US" dirty="0" smtClean="0"/>
              <a:t>Fine Arts</a:t>
            </a:r>
          </a:p>
          <a:p>
            <a:pPr marL="285750" indent="-285750">
              <a:buFont typeface="Arial" panose="020B0604020202020204" pitchFamily="34" charset="0"/>
              <a:buChar char="•"/>
            </a:pPr>
            <a:r>
              <a:rPr lang="en-US" dirty="0" smtClean="0"/>
              <a:t>Multi-Disciplinary</a:t>
            </a:r>
          </a:p>
          <a:p>
            <a:endParaRPr lang="en-US" dirty="0" smtClean="0"/>
          </a:p>
          <a:p>
            <a:r>
              <a:rPr lang="en-US" dirty="0" smtClean="0"/>
              <a:t>***Please see the TEA Graduation Toolkit for more information. </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40548013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185404"/>
            <a:ext cx="8596668" cy="1320800"/>
          </a:xfrm>
        </p:spPr>
        <p:txBody>
          <a:bodyPr/>
          <a:lstStyle/>
          <a:p>
            <a:r>
              <a:rPr lang="en-US" dirty="0" smtClean="0"/>
              <a:t>Freshmen Courses</a:t>
            </a:r>
            <a:endParaRPr lang="en-US" dirty="0"/>
          </a:p>
        </p:txBody>
      </p:sp>
      <p:sp>
        <p:nvSpPr>
          <p:cNvPr id="3" name="TextBox 2"/>
          <p:cNvSpPr txBox="1"/>
          <p:nvPr/>
        </p:nvSpPr>
        <p:spPr>
          <a:xfrm>
            <a:off x="902431" y="1055717"/>
            <a:ext cx="8146473" cy="923330"/>
          </a:xfrm>
          <a:prstGeom prst="rect">
            <a:avLst/>
          </a:prstGeom>
          <a:noFill/>
        </p:spPr>
        <p:txBody>
          <a:bodyPr wrap="square" rtlCol="0">
            <a:spAutoFit/>
          </a:bodyPr>
          <a:lstStyle/>
          <a:p>
            <a:endParaRPr lang="en-US"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
        <p:nvSpPr>
          <p:cNvPr id="4" name="TextBox 3"/>
          <p:cNvSpPr txBox="1"/>
          <p:nvPr/>
        </p:nvSpPr>
        <p:spPr>
          <a:xfrm>
            <a:off x="902431" y="982559"/>
            <a:ext cx="8104909" cy="5632311"/>
          </a:xfrm>
          <a:prstGeom prst="rect">
            <a:avLst/>
          </a:prstGeom>
          <a:noFill/>
        </p:spPr>
        <p:txBody>
          <a:bodyPr wrap="square" rtlCol="0">
            <a:spAutoFit/>
          </a:bodyPr>
          <a:lstStyle/>
          <a:p>
            <a:r>
              <a:rPr lang="en-US" sz="1600" dirty="0" smtClean="0"/>
              <a:t>World History</a:t>
            </a:r>
          </a:p>
          <a:p>
            <a:endParaRPr lang="en-US" sz="1600" dirty="0"/>
          </a:p>
          <a:p>
            <a:r>
              <a:rPr lang="en-US" sz="1600" dirty="0" smtClean="0"/>
              <a:t>English I or English I Honors (Weighted 5 Points)</a:t>
            </a:r>
          </a:p>
          <a:p>
            <a:endParaRPr lang="en-US" sz="1600" dirty="0"/>
          </a:p>
          <a:p>
            <a:r>
              <a:rPr lang="en-US" sz="1600" dirty="0" smtClean="0"/>
              <a:t>Biology or Biology Honors (Weighted 5 Points)</a:t>
            </a:r>
          </a:p>
          <a:p>
            <a:endParaRPr lang="en-US" sz="1600" dirty="0"/>
          </a:p>
          <a:p>
            <a:r>
              <a:rPr lang="en-US" sz="1600" dirty="0" smtClean="0"/>
              <a:t>Algebra, Geometry, or Geometry Honors (Weighted 5 Points)</a:t>
            </a:r>
          </a:p>
          <a:p>
            <a:endParaRPr lang="en-US" sz="1600" dirty="0"/>
          </a:p>
          <a:p>
            <a:r>
              <a:rPr lang="en-US" sz="1600" dirty="0" smtClean="0"/>
              <a:t>Spanish I ****Credit by Exam Opportunity</a:t>
            </a:r>
          </a:p>
          <a:p>
            <a:endParaRPr lang="en-US" sz="1600" dirty="0"/>
          </a:p>
          <a:p>
            <a:r>
              <a:rPr lang="en-US" sz="1600" dirty="0" smtClean="0"/>
              <a:t>Art I or Band (Unless student was in band in 8</a:t>
            </a:r>
            <a:r>
              <a:rPr lang="en-US" sz="1600" baseline="30000" dirty="0" smtClean="0"/>
              <a:t>th</a:t>
            </a:r>
            <a:r>
              <a:rPr lang="en-US" sz="1600" dirty="0" smtClean="0"/>
              <a:t> Grade)</a:t>
            </a:r>
          </a:p>
          <a:p>
            <a:endParaRPr lang="en-US" sz="1600" dirty="0"/>
          </a:p>
          <a:p>
            <a:r>
              <a:rPr lang="en-US" sz="1600" dirty="0" smtClean="0"/>
              <a:t>Athletics or PE (Only if not in a TEAM Sport)</a:t>
            </a:r>
          </a:p>
          <a:p>
            <a:endParaRPr lang="en-US" sz="1600" dirty="0"/>
          </a:p>
          <a:p>
            <a:r>
              <a:rPr lang="en-US" sz="1600" dirty="0" smtClean="0"/>
              <a:t>Elective Options (1-2) Depending on courses: </a:t>
            </a:r>
          </a:p>
          <a:p>
            <a:r>
              <a:rPr lang="en-US" dirty="0"/>
              <a:t>	</a:t>
            </a:r>
            <a:r>
              <a:rPr lang="en-US" sz="1400" dirty="0" smtClean="0"/>
              <a:t>* Principles of Hospitality    *Principles of Law     *Principles of Agriculture    </a:t>
            </a:r>
            <a:r>
              <a:rPr lang="en-US" sz="1400" dirty="0"/>
              <a:t>*BIM I </a:t>
            </a:r>
            <a:endParaRPr lang="en-US" sz="1400" dirty="0" smtClean="0"/>
          </a:p>
          <a:p>
            <a:endParaRPr lang="en-US" sz="1400" dirty="0" smtClean="0"/>
          </a:p>
          <a:p>
            <a:r>
              <a:rPr lang="en-US" sz="1400" dirty="0"/>
              <a:t> </a:t>
            </a:r>
            <a:r>
              <a:rPr lang="en-US" sz="1400" dirty="0" smtClean="0"/>
              <a:t>        *Audio/Video Technology     *Accounting I    *BIM II      *Introduction to Welding</a:t>
            </a:r>
          </a:p>
          <a:p>
            <a:endParaRPr lang="en-US" sz="1400" dirty="0"/>
          </a:p>
          <a:p>
            <a:r>
              <a:rPr lang="en-US" sz="1400" dirty="0" smtClean="0"/>
              <a:t>***End of Course Preparation – Students that do not pass the 8</a:t>
            </a:r>
            <a:r>
              <a:rPr lang="en-US" sz="1400" baseline="30000" dirty="0" smtClean="0"/>
              <a:t>th</a:t>
            </a:r>
            <a:r>
              <a:rPr lang="en-US" sz="1400" dirty="0" smtClean="0"/>
              <a:t> Grade Reading or Math STAAR are    	required to complete an EOC preparation class until they pass the related EOC.   </a:t>
            </a:r>
          </a:p>
          <a:p>
            <a:endParaRPr lang="en-US" sz="1400" dirty="0"/>
          </a:p>
          <a:p>
            <a:endParaRPr lang="en-US" dirty="0"/>
          </a:p>
        </p:txBody>
      </p:sp>
    </p:spTree>
    <p:extLst>
      <p:ext uri="{BB962C8B-B14F-4D97-AF65-F5344CB8AC3E}">
        <p14:creationId xmlns:p14="http://schemas.microsoft.com/office/powerpoint/2010/main" val="6086310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Transcripts</a:t>
            </a:r>
            <a:endParaRPr lang="en-US" dirty="0"/>
          </a:p>
        </p:txBody>
      </p:sp>
      <p:sp>
        <p:nvSpPr>
          <p:cNvPr id="3" name="Rectangle 2"/>
          <p:cNvSpPr/>
          <p:nvPr/>
        </p:nvSpPr>
        <p:spPr>
          <a:xfrm>
            <a:off x="677334" y="1329866"/>
            <a:ext cx="6096000" cy="4247317"/>
          </a:xfrm>
          <a:prstGeom prst="rect">
            <a:avLst/>
          </a:prstGeom>
        </p:spPr>
        <p:txBody>
          <a:bodyPr>
            <a:spAutoFit/>
          </a:bodyPr>
          <a:lstStyle/>
          <a:p>
            <a:r>
              <a:rPr lang="en-US" dirty="0" smtClean="0"/>
              <a:t>Transcripts are official documents that document student achievements during high school. This is the document that colleges receive from the school. This document includes: </a:t>
            </a:r>
          </a:p>
          <a:p>
            <a:pPr marL="285750" indent="-285750">
              <a:buFont typeface="Arial" panose="020B0604020202020204" pitchFamily="34" charset="0"/>
              <a:buChar char="•"/>
            </a:pPr>
            <a:r>
              <a:rPr lang="en-US" dirty="0" smtClean="0"/>
              <a:t>Semester and Final Grades</a:t>
            </a:r>
          </a:p>
          <a:p>
            <a:pPr marL="285750" indent="-285750">
              <a:buFont typeface="Arial" panose="020B0604020202020204" pitchFamily="34" charset="0"/>
              <a:buChar char="•"/>
            </a:pPr>
            <a:r>
              <a:rPr lang="en-US" dirty="0" smtClean="0"/>
              <a:t>Credits Earned</a:t>
            </a:r>
          </a:p>
          <a:p>
            <a:pPr marL="285750" indent="-285750">
              <a:buFont typeface="Arial" panose="020B0604020202020204" pitchFamily="34" charset="0"/>
              <a:buChar char="•"/>
            </a:pPr>
            <a:r>
              <a:rPr lang="en-US" dirty="0" smtClean="0"/>
              <a:t>Cumulative GPA on 100 Scale</a:t>
            </a:r>
          </a:p>
          <a:p>
            <a:pPr marL="285750" indent="-285750">
              <a:buFont typeface="Arial" panose="020B0604020202020204" pitchFamily="34" charset="0"/>
              <a:buChar char="•"/>
            </a:pPr>
            <a:r>
              <a:rPr lang="en-US" dirty="0" smtClean="0"/>
              <a:t>Cumulative GPA on 4 point scale</a:t>
            </a:r>
          </a:p>
          <a:p>
            <a:pPr marL="285750" indent="-285750">
              <a:buFont typeface="Arial" panose="020B0604020202020204" pitchFamily="34" charset="0"/>
              <a:buChar char="•"/>
            </a:pPr>
            <a:r>
              <a:rPr lang="en-US" dirty="0" smtClean="0"/>
              <a:t>Class Rank</a:t>
            </a:r>
          </a:p>
          <a:p>
            <a:pPr marL="285750" indent="-285750">
              <a:buFont typeface="Arial" panose="020B0604020202020204" pitchFamily="34" charset="0"/>
              <a:buChar char="•"/>
            </a:pPr>
            <a:r>
              <a:rPr lang="en-US" dirty="0" smtClean="0"/>
              <a:t>Test Scores – STAAR EOC, ACT, SAT, TSIA 2, AP Exams</a:t>
            </a:r>
          </a:p>
          <a:p>
            <a:pPr marL="285750" indent="-285750">
              <a:buFont typeface="Arial" panose="020B0604020202020204" pitchFamily="34" charset="0"/>
              <a:buChar char="•"/>
            </a:pPr>
            <a:r>
              <a:rPr lang="en-US" dirty="0" smtClean="0"/>
              <a:t>Other Requirements:  Speech Proficiency, CPR, Interaction with a peace officer training</a:t>
            </a:r>
            <a:endParaRPr lang="en-US" dirty="0"/>
          </a:p>
          <a:p>
            <a:pPr marL="285750" indent="-285750">
              <a:buFont typeface="Arial" panose="020B0604020202020204" pitchFamily="34" charset="0"/>
              <a:buChar char="•"/>
            </a:pPr>
            <a:r>
              <a:rPr lang="en-US" dirty="0" smtClean="0"/>
              <a:t>Performance Acknowledgements such as Dual Credit Completion, Bi-literacy, High Performance on College Entrance Exams and AP Testing</a:t>
            </a:r>
            <a:endParaRPr lang="en-US" dirty="0"/>
          </a:p>
        </p:txBody>
      </p:sp>
    </p:spTree>
    <p:extLst>
      <p:ext uri="{BB962C8B-B14F-4D97-AF65-F5344CB8AC3E}">
        <p14:creationId xmlns:p14="http://schemas.microsoft.com/office/powerpoint/2010/main" val="2677761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Transcript Examples</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8651" y="1270000"/>
            <a:ext cx="5346876" cy="5453149"/>
          </a:xfrm>
          <a:prstGeom prst="rect">
            <a:avLst/>
          </a:prstGeom>
        </p:spPr>
      </p:pic>
    </p:spTree>
    <p:extLst>
      <p:ext uri="{BB962C8B-B14F-4D97-AF65-F5344CB8AC3E}">
        <p14:creationId xmlns:p14="http://schemas.microsoft.com/office/powerpoint/2010/main" val="94580648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7361</TotalTime>
  <Words>1343</Words>
  <Application>Microsoft Office PowerPoint</Application>
  <PresentationFormat>Widescreen</PresentationFormat>
  <Paragraphs>172</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Trebuchet MS</vt:lpstr>
      <vt:lpstr>Wingdings</vt:lpstr>
      <vt:lpstr>Wingdings 3</vt:lpstr>
      <vt:lpstr>Facet</vt:lpstr>
      <vt:lpstr>Welcome to High School</vt:lpstr>
      <vt:lpstr>PowerPoint Presentation</vt:lpstr>
      <vt:lpstr>PowerPoint Presentation</vt:lpstr>
      <vt:lpstr>Graduation Requirements/ Plans</vt:lpstr>
      <vt:lpstr>Endorsements</vt:lpstr>
      <vt:lpstr>Endorsements</vt:lpstr>
      <vt:lpstr>Freshmen Courses</vt:lpstr>
      <vt:lpstr>Transcripts</vt:lpstr>
      <vt:lpstr>Transcript Examples</vt:lpstr>
      <vt:lpstr>Transcript Examples</vt:lpstr>
      <vt:lpstr>B.E.S.T. </vt:lpstr>
      <vt:lpstr>Attendance </vt:lpstr>
      <vt:lpstr>Review Student Course Requests</vt:lpstr>
      <vt:lpstr>Testing At EHS</vt:lpstr>
      <vt:lpstr>Testing At EHS</vt:lpstr>
      <vt:lpstr>Scholarships</vt:lpstr>
      <vt:lpstr>High School Staff to Know</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High School</dc:title>
  <dc:creator>Lyndi O'Neil</dc:creator>
  <cp:lastModifiedBy>Lyndi O'Neil</cp:lastModifiedBy>
  <cp:revision>31</cp:revision>
  <cp:lastPrinted>2022-05-24T19:03:41Z</cp:lastPrinted>
  <dcterms:created xsi:type="dcterms:W3CDTF">2022-05-19T18:18:10Z</dcterms:created>
  <dcterms:modified xsi:type="dcterms:W3CDTF">2022-05-24T21:00:09Z</dcterms:modified>
</cp:coreProperties>
</file>