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Lucida Bright" panose="02040602050505020304" pitchFamily="18" charset="0"/>
      <p:regular r:id="rId17"/>
      <p:bold r:id="rId18"/>
      <p:italic r:id="rId19"/>
      <p:boldItalic r:id="rId20"/>
    </p:embeddedFont>
    <p:embeddedFont>
      <p:font typeface="Open Sans" panose="020B0604020202020204" charset="0"/>
      <p:regular r:id="rId21"/>
      <p:bold r:id="rId22"/>
      <p:italic r:id="rId23"/>
      <p:boldItalic r:id="rId24"/>
    </p:embeddedFont>
    <p:embeddedFont>
      <p:font typeface="Poppins" panose="020B0604020202020204" charset="0"/>
      <p:regular r:id="rId25"/>
      <p:bold r:id="rId26"/>
      <p:italic r:id="rId27"/>
      <p:boldItalic r:id="rId28"/>
    </p:embeddedFont>
    <p:embeddedFont>
      <p:font typeface="Poppins Medium" panose="020B0604020202020204" charset="0"/>
      <p:regular r:id="rId29"/>
      <p:italic r:id="rId30"/>
    </p:embeddedFont>
    <p:embeddedFont>
      <p:font typeface="Poppins Semi-Bold" panose="020B0604020202020204" charset="0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47203C-16C0-8074-3778-AB0227ACF918}" v="24" dt="2024-04-09T20:37:26.470"/>
    <p1510:client id="{CB348090-9DB2-04BF-FDA7-62E539DBFF90}" v="873" dt="2024-04-09T15:36:02.1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6" autoAdjust="0"/>
  </p:normalViewPr>
  <p:slideViewPr>
    <p:cSldViewPr>
      <p:cViewPr varScale="1">
        <p:scale>
          <a:sx n="67" d="100"/>
          <a:sy n="67" d="100"/>
        </p:scale>
        <p:origin x="3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21" Type="http://schemas.openxmlformats.org/officeDocument/2006/relationships/font" Target="fonts/font9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CFFF6B-9B53-4647-A3B2-B5772AB24D40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B4E6516-A923-43D8-BB21-FF6021E2F24C}">
      <dgm:prSet/>
      <dgm:spPr/>
      <dgm:t>
        <a:bodyPr/>
        <a:lstStyle/>
        <a:p>
          <a:r>
            <a:rPr lang="en-US" dirty="0"/>
            <a:t>Student must show college readiness through STAAR and/or TSI for transfer classes as identified in the Howard College catalog; </a:t>
          </a:r>
        </a:p>
      </dgm:t>
    </dgm:pt>
    <dgm:pt modelId="{F8E76724-2A06-4B8A-AF70-75F5734969E2}" type="parTrans" cxnId="{F62C2EC6-A81B-44EA-93EF-71D42C97F747}">
      <dgm:prSet/>
      <dgm:spPr/>
      <dgm:t>
        <a:bodyPr/>
        <a:lstStyle/>
        <a:p>
          <a:endParaRPr lang="en-US"/>
        </a:p>
      </dgm:t>
    </dgm:pt>
    <dgm:pt modelId="{87F11EAD-C823-4CEB-914E-36B362E30719}" type="sibTrans" cxnId="{F62C2EC6-A81B-44EA-93EF-71D42C97F747}">
      <dgm:prSet/>
      <dgm:spPr/>
      <dgm:t>
        <a:bodyPr/>
        <a:lstStyle/>
        <a:p>
          <a:endParaRPr lang="en-US"/>
        </a:p>
      </dgm:t>
    </dgm:pt>
    <dgm:pt modelId="{48049A21-82BD-4B70-83BB-57B47E14008C}">
      <dgm:prSet/>
      <dgm:spPr/>
      <dgm:t>
        <a:bodyPr/>
        <a:lstStyle/>
        <a:p>
          <a:r>
            <a:rPr lang="en-US" dirty="0"/>
            <a:t>Approval by the high school counselor;</a:t>
          </a:r>
        </a:p>
      </dgm:t>
    </dgm:pt>
    <dgm:pt modelId="{50B3D07B-A3CF-4E84-9A07-320055887CC2}" type="parTrans" cxnId="{B6A02377-2B22-44FA-A3C9-28ACC5148602}">
      <dgm:prSet/>
      <dgm:spPr/>
      <dgm:t>
        <a:bodyPr/>
        <a:lstStyle/>
        <a:p>
          <a:endParaRPr lang="en-US"/>
        </a:p>
      </dgm:t>
    </dgm:pt>
    <dgm:pt modelId="{3802A81D-6197-464A-AACD-CE614042DF86}" type="sibTrans" cxnId="{B6A02377-2B22-44FA-A3C9-28ACC5148602}">
      <dgm:prSet/>
      <dgm:spPr/>
      <dgm:t>
        <a:bodyPr/>
        <a:lstStyle/>
        <a:p>
          <a:endParaRPr lang="en-US"/>
        </a:p>
      </dgm:t>
    </dgm:pt>
    <dgm:pt modelId="{3C3394E0-8267-46E6-977E-D9D3AE243706}">
      <dgm:prSet/>
      <dgm:spPr/>
      <dgm:t>
        <a:bodyPr/>
        <a:lstStyle/>
        <a:p>
          <a:r>
            <a:rPr lang="en-US" dirty="0"/>
            <a:t>Recommend no more than 6-9 hours per semester unless approved by the assigned Howard College advisor and  high school counselor.</a:t>
          </a:r>
        </a:p>
      </dgm:t>
    </dgm:pt>
    <dgm:pt modelId="{5E65346D-0863-4EA9-AEEA-5BCD92D81092}" type="parTrans" cxnId="{40D4424D-F5F7-407F-B84C-24C0AE072DF2}">
      <dgm:prSet/>
      <dgm:spPr/>
      <dgm:t>
        <a:bodyPr/>
        <a:lstStyle/>
        <a:p>
          <a:endParaRPr lang="en-US"/>
        </a:p>
      </dgm:t>
    </dgm:pt>
    <dgm:pt modelId="{F0F1AE82-5993-4A12-A9BA-DC262DC12244}" type="sibTrans" cxnId="{40D4424D-F5F7-407F-B84C-24C0AE072DF2}">
      <dgm:prSet/>
      <dgm:spPr/>
      <dgm:t>
        <a:bodyPr/>
        <a:lstStyle/>
        <a:p>
          <a:endParaRPr lang="en-US"/>
        </a:p>
      </dgm:t>
    </dgm:pt>
    <dgm:pt modelId="{C57C587C-EC7A-4F56-9224-36C14E09A133}" type="pres">
      <dgm:prSet presAssocID="{84CFFF6B-9B53-4647-A3B2-B5772AB24D40}" presName="vert0" presStyleCnt="0">
        <dgm:presLayoutVars>
          <dgm:dir/>
          <dgm:animOne val="branch"/>
          <dgm:animLvl val="lvl"/>
        </dgm:presLayoutVars>
      </dgm:prSet>
      <dgm:spPr/>
    </dgm:pt>
    <dgm:pt modelId="{D2792FCB-AE7C-47D2-B426-895FDE54A56F}" type="pres">
      <dgm:prSet presAssocID="{3B4E6516-A923-43D8-BB21-FF6021E2F24C}" presName="thickLine" presStyleLbl="alignNode1" presStyleIdx="0" presStyleCnt="3"/>
      <dgm:spPr/>
    </dgm:pt>
    <dgm:pt modelId="{E18733B2-DBAF-40AC-91AD-9B259EED1DFB}" type="pres">
      <dgm:prSet presAssocID="{3B4E6516-A923-43D8-BB21-FF6021E2F24C}" presName="horz1" presStyleCnt="0"/>
      <dgm:spPr/>
    </dgm:pt>
    <dgm:pt modelId="{F426E5E3-5AD2-4B33-A1C8-C14C877C31B3}" type="pres">
      <dgm:prSet presAssocID="{3B4E6516-A923-43D8-BB21-FF6021E2F24C}" presName="tx1" presStyleLbl="revTx" presStyleIdx="0" presStyleCnt="3"/>
      <dgm:spPr/>
    </dgm:pt>
    <dgm:pt modelId="{93FA6910-B0F8-483F-A9FF-0F2A8701122E}" type="pres">
      <dgm:prSet presAssocID="{3B4E6516-A923-43D8-BB21-FF6021E2F24C}" presName="vert1" presStyleCnt="0"/>
      <dgm:spPr/>
    </dgm:pt>
    <dgm:pt modelId="{039BCE9F-37A5-4C43-9C08-397F35B049D1}" type="pres">
      <dgm:prSet presAssocID="{48049A21-82BD-4B70-83BB-57B47E14008C}" presName="thickLine" presStyleLbl="alignNode1" presStyleIdx="1" presStyleCnt="3"/>
      <dgm:spPr/>
    </dgm:pt>
    <dgm:pt modelId="{C00F0C0F-6881-4094-9DEA-DA38493479D2}" type="pres">
      <dgm:prSet presAssocID="{48049A21-82BD-4B70-83BB-57B47E14008C}" presName="horz1" presStyleCnt="0"/>
      <dgm:spPr/>
    </dgm:pt>
    <dgm:pt modelId="{1D8D56CD-46CA-4D3D-889F-121D87D52333}" type="pres">
      <dgm:prSet presAssocID="{48049A21-82BD-4B70-83BB-57B47E14008C}" presName="tx1" presStyleLbl="revTx" presStyleIdx="1" presStyleCnt="3"/>
      <dgm:spPr/>
    </dgm:pt>
    <dgm:pt modelId="{295C370E-6267-4F0F-9FED-FFBF7002C4AD}" type="pres">
      <dgm:prSet presAssocID="{48049A21-82BD-4B70-83BB-57B47E14008C}" presName="vert1" presStyleCnt="0"/>
      <dgm:spPr/>
    </dgm:pt>
    <dgm:pt modelId="{86863B54-95A2-4DD2-B820-9F9A93BA095F}" type="pres">
      <dgm:prSet presAssocID="{3C3394E0-8267-46E6-977E-D9D3AE243706}" presName="thickLine" presStyleLbl="alignNode1" presStyleIdx="2" presStyleCnt="3"/>
      <dgm:spPr/>
    </dgm:pt>
    <dgm:pt modelId="{D8C544B6-CF6C-41FE-B501-5CA6203F32FF}" type="pres">
      <dgm:prSet presAssocID="{3C3394E0-8267-46E6-977E-D9D3AE243706}" presName="horz1" presStyleCnt="0"/>
      <dgm:spPr/>
    </dgm:pt>
    <dgm:pt modelId="{66527A14-586C-48E4-A9A9-E424A60A07D0}" type="pres">
      <dgm:prSet presAssocID="{3C3394E0-8267-46E6-977E-D9D3AE243706}" presName="tx1" presStyleLbl="revTx" presStyleIdx="2" presStyleCnt="3"/>
      <dgm:spPr/>
    </dgm:pt>
    <dgm:pt modelId="{B552114F-4808-408B-81A5-E440AE368FBE}" type="pres">
      <dgm:prSet presAssocID="{3C3394E0-8267-46E6-977E-D9D3AE243706}" presName="vert1" presStyleCnt="0"/>
      <dgm:spPr/>
    </dgm:pt>
  </dgm:ptLst>
  <dgm:cxnLst>
    <dgm:cxn modelId="{E0F41B36-3120-42EC-9E17-77C1AD6D821F}" type="presOf" srcId="{84CFFF6B-9B53-4647-A3B2-B5772AB24D40}" destId="{C57C587C-EC7A-4F56-9224-36C14E09A133}" srcOrd="0" destOrd="0" presId="urn:microsoft.com/office/officeart/2008/layout/LinedList"/>
    <dgm:cxn modelId="{40D4424D-F5F7-407F-B84C-24C0AE072DF2}" srcId="{84CFFF6B-9B53-4647-A3B2-B5772AB24D40}" destId="{3C3394E0-8267-46E6-977E-D9D3AE243706}" srcOrd="2" destOrd="0" parTransId="{5E65346D-0863-4EA9-AEEA-5BCD92D81092}" sibTransId="{F0F1AE82-5993-4A12-A9BA-DC262DC12244}"/>
    <dgm:cxn modelId="{B6A02377-2B22-44FA-A3C9-28ACC5148602}" srcId="{84CFFF6B-9B53-4647-A3B2-B5772AB24D40}" destId="{48049A21-82BD-4B70-83BB-57B47E14008C}" srcOrd="1" destOrd="0" parTransId="{50B3D07B-A3CF-4E84-9A07-320055887CC2}" sibTransId="{3802A81D-6197-464A-AACD-CE614042DF86}"/>
    <dgm:cxn modelId="{44B69580-1A90-45B2-A1D6-84789D138709}" type="presOf" srcId="{3C3394E0-8267-46E6-977E-D9D3AE243706}" destId="{66527A14-586C-48E4-A9A9-E424A60A07D0}" srcOrd="0" destOrd="0" presId="urn:microsoft.com/office/officeart/2008/layout/LinedList"/>
    <dgm:cxn modelId="{614069A0-4C44-4788-8E89-B49A11A1927D}" type="presOf" srcId="{3B4E6516-A923-43D8-BB21-FF6021E2F24C}" destId="{F426E5E3-5AD2-4B33-A1C8-C14C877C31B3}" srcOrd="0" destOrd="0" presId="urn:microsoft.com/office/officeart/2008/layout/LinedList"/>
    <dgm:cxn modelId="{F62C2EC6-A81B-44EA-93EF-71D42C97F747}" srcId="{84CFFF6B-9B53-4647-A3B2-B5772AB24D40}" destId="{3B4E6516-A923-43D8-BB21-FF6021E2F24C}" srcOrd="0" destOrd="0" parTransId="{F8E76724-2A06-4B8A-AF70-75F5734969E2}" sibTransId="{87F11EAD-C823-4CEB-914E-36B362E30719}"/>
    <dgm:cxn modelId="{BC3FF4FF-124F-41E6-AC79-D7487416ECF9}" type="presOf" srcId="{48049A21-82BD-4B70-83BB-57B47E14008C}" destId="{1D8D56CD-46CA-4D3D-889F-121D87D52333}" srcOrd="0" destOrd="0" presId="urn:microsoft.com/office/officeart/2008/layout/LinedList"/>
    <dgm:cxn modelId="{01FFCA1D-DA8F-4D48-80D7-0052F61D36E1}" type="presParOf" srcId="{C57C587C-EC7A-4F56-9224-36C14E09A133}" destId="{D2792FCB-AE7C-47D2-B426-895FDE54A56F}" srcOrd="0" destOrd="0" presId="urn:microsoft.com/office/officeart/2008/layout/LinedList"/>
    <dgm:cxn modelId="{B986D7AD-4819-467A-BA90-9163A0E2BA94}" type="presParOf" srcId="{C57C587C-EC7A-4F56-9224-36C14E09A133}" destId="{E18733B2-DBAF-40AC-91AD-9B259EED1DFB}" srcOrd="1" destOrd="0" presId="urn:microsoft.com/office/officeart/2008/layout/LinedList"/>
    <dgm:cxn modelId="{94376B96-1A22-4BAB-8366-3926A7448D26}" type="presParOf" srcId="{E18733B2-DBAF-40AC-91AD-9B259EED1DFB}" destId="{F426E5E3-5AD2-4B33-A1C8-C14C877C31B3}" srcOrd="0" destOrd="0" presId="urn:microsoft.com/office/officeart/2008/layout/LinedList"/>
    <dgm:cxn modelId="{816CFE67-A832-47BD-96F0-DA507CFBFB97}" type="presParOf" srcId="{E18733B2-DBAF-40AC-91AD-9B259EED1DFB}" destId="{93FA6910-B0F8-483F-A9FF-0F2A8701122E}" srcOrd="1" destOrd="0" presId="urn:microsoft.com/office/officeart/2008/layout/LinedList"/>
    <dgm:cxn modelId="{037A68BE-F6E7-4EF6-9B31-035371A65D23}" type="presParOf" srcId="{C57C587C-EC7A-4F56-9224-36C14E09A133}" destId="{039BCE9F-37A5-4C43-9C08-397F35B049D1}" srcOrd="2" destOrd="0" presId="urn:microsoft.com/office/officeart/2008/layout/LinedList"/>
    <dgm:cxn modelId="{71BF096E-8786-46C4-9C39-392A1ACF69FB}" type="presParOf" srcId="{C57C587C-EC7A-4F56-9224-36C14E09A133}" destId="{C00F0C0F-6881-4094-9DEA-DA38493479D2}" srcOrd="3" destOrd="0" presId="urn:microsoft.com/office/officeart/2008/layout/LinedList"/>
    <dgm:cxn modelId="{93833625-F87C-4BB1-B122-9A719BF00FDF}" type="presParOf" srcId="{C00F0C0F-6881-4094-9DEA-DA38493479D2}" destId="{1D8D56CD-46CA-4D3D-889F-121D87D52333}" srcOrd="0" destOrd="0" presId="urn:microsoft.com/office/officeart/2008/layout/LinedList"/>
    <dgm:cxn modelId="{533AE3CB-E22E-4F25-8D99-8E2BCE13F345}" type="presParOf" srcId="{C00F0C0F-6881-4094-9DEA-DA38493479D2}" destId="{295C370E-6267-4F0F-9FED-FFBF7002C4AD}" srcOrd="1" destOrd="0" presId="urn:microsoft.com/office/officeart/2008/layout/LinedList"/>
    <dgm:cxn modelId="{348084F3-85AB-489E-B1AF-D64DFC5A1C9E}" type="presParOf" srcId="{C57C587C-EC7A-4F56-9224-36C14E09A133}" destId="{86863B54-95A2-4DD2-B820-9F9A93BA095F}" srcOrd="4" destOrd="0" presId="urn:microsoft.com/office/officeart/2008/layout/LinedList"/>
    <dgm:cxn modelId="{FFF28841-EDE2-48D1-BBF8-90706FF6F691}" type="presParOf" srcId="{C57C587C-EC7A-4F56-9224-36C14E09A133}" destId="{D8C544B6-CF6C-41FE-B501-5CA6203F32FF}" srcOrd="5" destOrd="0" presId="urn:microsoft.com/office/officeart/2008/layout/LinedList"/>
    <dgm:cxn modelId="{289A6B0F-4C19-44E9-9BCF-D007D9E1C1A9}" type="presParOf" srcId="{D8C544B6-CF6C-41FE-B501-5CA6203F32FF}" destId="{66527A14-586C-48E4-A9A9-E424A60A07D0}" srcOrd="0" destOrd="0" presId="urn:microsoft.com/office/officeart/2008/layout/LinedList"/>
    <dgm:cxn modelId="{CE341F78-3DBD-4571-9195-124788F3C73E}" type="presParOf" srcId="{D8C544B6-CF6C-41FE-B501-5CA6203F32FF}" destId="{B552114F-4808-408B-81A5-E440AE368FB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0F9DFC-4699-4579-BC2A-63BC9AF9A58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A4ABFF-0DC8-43E7-969B-F8661785D6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Dual credit courses are offered at a discounted tuition rate.</a:t>
          </a:r>
        </a:p>
      </dgm:t>
    </dgm:pt>
    <dgm:pt modelId="{4F186A51-6841-404A-8B27-8718FF1D79DE}" type="parTrans" cxnId="{B7D97EE3-157A-40BC-B91E-957366932BF7}">
      <dgm:prSet/>
      <dgm:spPr/>
      <dgm:t>
        <a:bodyPr/>
        <a:lstStyle/>
        <a:p>
          <a:endParaRPr lang="en-US"/>
        </a:p>
      </dgm:t>
    </dgm:pt>
    <dgm:pt modelId="{7F339021-54D9-4F5E-8CA6-A743A932DD55}" type="sibTrans" cxnId="{B7D97EE3-157A-40BC-B91E-957366932BF7}">
      <dgm:prSet/>
      <dgm:spPr/>
      <dgm:t>
        <a:bodyPr/>
        <a:lstStyle/>
        <a:p>
          <a:endParaRPr lang="en-US"/>
        </a:p>
      </dgm:t>
    </dgm:pt>
    <dgm:pt modelId="{842A7D00-D06D-43B6-BB21-BDD93F14D4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dual credit tuition rate is outlined in the Howard College catalog and is approved for each academic year.</a:t>
          </a:r>
        </a:p>
      </dgm:t>
    </dgm:pt>
    <dgm:pt modelId="{6F858BAA-C014-4AEB-92C8-6CBD34B3D524}" type="parTrans" cxnId="{0CE2F4FA-4B09-4590-9446-5E82136D7ADA}">
      <dgm:prSet/>
      <dgm:spPr/>
      <dgm:t>
        <a:bodyPr/>
        <a:lstStyle/>
        <a:p>
          <a:endParaRPr lang="en-US"/>
        </a:p>
      </dgm:t>
    </dgm:pt>
    <dgm:pt modelId="{DC377B7C-F3B3-4CEB-8C14-3CDA2ABC4FBD}" type="sibTrans" cxnId="{0CE2F4FA-4B09-4590-9446-5E82136D7ADA}">
      <dgm:prSet/>
      <dgm:spPr/>
      <dgm:t>
        <a:bodyPr/>
        <a:lstStyle/>
        <a:p>
          <a:endParaRPr lang="en-US"/>
        </a:p>
      </dgm:t>
    </dgm:pt>
    <dgm:pt modelId="{BF8BDBE1-A543-4D8F-B8E3-0776FE0062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MOST courses do not require textbooks, however, if a textbook is required, students are responsible for the cost of the textbook and any other fee associated with the course.</a:t>
          </a:r>
        </a:p>
      </dgm:t>
    </dgm:pt>
    <dgm:pt modelId="{FD5AC424-BA20-4F81-B1A2-46D94F9A9F88}" type="parTrans" cxnId="{BBC7A361-8A33-4E34-8ABC-4836EC7F8E98}">
      <dgm:prSet/>
      <dgm:spPr/>
      <dgm:t>
        <a:bodyPr/>
        <a:lstStyle/>
        <a:p>
          <a:endParaRPr lang="en-US"/>
        </a:p>
      </dgm:t>
    </dgm:pt>
    <dgm:pt modelId="{D5DD1A07-98A3-418C-81D1-A74BD7728495}" type="sibTrans" cxnId="{BBC7A361-8A33-4E34-8ABC-4836EC7F8E98}">
      <dgm:prSet/>
      <dgm:spPr/>
      <dgm:t>
        <a:bodyPr/>
        <a:lstStyle/>
        <a:p>
          <a:endParaRPr lang="en-US"/>
        </a:p>
      </dgm:t>
    </dgm:pt>
    <dgm:pt modelId="{D9B57B0B-DEEF-474D-A52C-6A74F5B7ED27}" type="pres">
      <dgm:prSet presAssocID="{FF0F9DFC-4699-4579-BC2A-63BC9AF9A58F}" presName="root" presStyleCnt="0">
        <dgm:presLayoutVars>
          <dgm:dir/>
          <dgm:resizeHandles val="exact"/>
        </dgm:presLayoutVars>
      </dgm:prSet>
      <dgm:spPr/>
    </dgm:pt>
    <dgm:pt modelId="{23849DF8-00D0-4EFB-9A66-FDDD1AC0D9A8}" type="pres">
      <dgm:prSet presAssocID="{7EA4ABFF-0DC8-43E7-969B-F8661785D675}" presName="compNode" presStyleCnt="0"/>
      <dgm:spPr/>
    </dgm:pt>
    <dgm:pt modelId="{015F96A4-DD0E-4D40-B4C7-8FD0EF6E441A}" type="pres">
      <dgm:prSet presAssocID="{7EA4ABFF-0DC8-43E7-969B-F8661785D675}" presName="bgRect" presStyleLbl="bgShp" presStyleIdx="0" presStyleCnt="3"/>
      <dgm:spPr>
        <a:solidFill>
          <a:schemeClr val="bg1"/>
        </a:solidFill>
      </dgm:spPr>
    </dgm:pt>
    <dgm:pt modelId="{F40B8D3F-6BE4-47FB-8537-C988008F9332}" type="pres">
      <dgm:prSet presAssocID="{7EA4ABFF-0DC8-43E7-969B-F8661785D67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4086844C-D3CE-4171-BAB5-3A39338C4668}" type="pres">
      <dgm:prSet presAssocID="{7EA4ABFF-0DC8-43E7-969B-F8661785D675}" presName="spaceRect" presStyleCnt="0"/>
      <dgm:spPr/>
    </dgm:pt>
    <dgm:pt modelId="{3BDC053F-0E90-4D46-82D6-B842071D1197}" type="pres">
      <dgm:prSet presAssocID="{7EA4ABFF-0DC8-43E7-969B-F8661785D675}" presName="parTx" presStyleLbl="revTx" presStyleIdx="0" presStyleCnt="3">
        <dgm:presLayoutVars>
          <dgm:chMax val="0"/>
          <dgm:chPref val="0"/>
        </dgm:presLayoutVars>
      </dgm:prSet>
      <dgm:spPr>
        <a:solidFill>
          <a:schemeClr val="bg1"/>
        </a:solidFill>
      </dgm:spPr>
    </dgm:pt>
    <dgm:pt modelId="{D0213B87-BBA6-441F-BECB-461F25C0F9B1}" type="pres">
      <dgm:prSet presAssocID="{7F339021-54D9-4F5E-8CA6-A743A932DD55}" presName="sibTrans" presStyleCnt="0"/>
      <dgm:spPr/>
    </dgm:pt>
    <dgm:pt modelId="{1B842C33-06BA-48CC-A400-6E75CA160C70}" type="pres">
      <dgm:prSet presAssocID="{842A7D00-D06D-43B6-BB21-BDD93F14D4C4}" presName="compNode" presStyleCnt="0"/>
      <dgm:spPr/>
    </dgm:pt>
    <dgm:pt modelId="{B14F5D6A-42AE-4B01-9FA6-DAAB4219A6AF}" type="pres">
      <dgm:prSet presAssocID="{842A7D00-D06D-43B6-BB21-BDD93F14D4C4}" presName="bgRect" presStyleLbl="bgShp" presStyleIdx="1" presStyleCnt="3"/>
      <dgm:spPr>
        <a:solidFill>
          <a:schemeClr val="bg1"/>
        </a:solidFill>
      </dgm:spPr>
    </dgm:pt>
    <dgm:pt modelId="{6B6E4C70-9662-4C47-80C1-238080DD3EDE}" type="pres">
      <dgm:prSet presAssocID="{842A7D00-D06D-43B6-BB21-BDD93F14D4C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721789F8-19AA-41AE-B391-933C2CC27340}" type="pres">
      <dgm:prSet presAssocID="{842A7D00-D06D-43B6-BB21-BDD93F14D4C4}" presName="spaceRect" presStyleCnt="0"/>
      <dgm:spPr/>
    </dgm:pt>
    <dgm:pt modelId="{9C7DA997-09FE-4600-8051-254A10E43302}" type="pres">
      <dgm:prSet presAssocID="{842A7D00-D06D-43B6-BB21-BDD93F14D4C4}" presName="parTx" presStyleLbl="revTx" presStyleIdx="1" presStyleCnt="3">
        <dgm:presLayoutVars>
          <dgm:chMax val="0"/>
          <dgm:chPref val="0"/>
        </dgm:presLayoutVars>
      </dgm:prSet>
      <dgm:spPr/>
    </dgm:pt>
    <dgm:pt modelId="{E47A7A71-6F18-432F-A37B-279005E017D0}" type="pres">
      <dgm:prSet presAssocID="{DC377B7C-F3B3-4CEB-8C14-3CDA2ABC4FBD}" presName="sibTrans" presStyleCnt="0"/>
      <dgm:spPr/>
    </dgm:pt>
    <dgm:pt modelId="{4C803191-E354-43D2-A024-727C559C5879}" type="pres">
      <dgm:prSet presAssocID="{BF8BDBE1-A543-4D8F-B8E3-0776FE0062CC}" presName="compNode" presStyleCnt="0"/>
      <dgm:spPr/>
    </dgm:pt>
    <dgm:pt modelId="{C3C9C94B-9B9B-459B-964B-04DEA47C4689}" type="pres">
      <dgm:prSet presAssocID="{BF8BDBE1-A543-4D8F-B8E3-0776FE0062CC}" presName="bgRect" presStyleLbl="bgShp" presStyleIdx="2" presStyleCnt="3"/>
      <dgm:spPr>
        <a:solidFill>
          <a:schemeClr val="bg1"/>
        </a:solidFill>
      </dgm:spPr>
    </dgm:pt>
    <dgm:pt modelId="{20661FD7-5152-4DC9-B52A-BE836D7CC4A7}" type="pres">
      <dgm:prSet presAssocID="{BF8BDBE1-A543-4D8F-B8E3-0776FE0062C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E25873E9-DA92-45C3-B71E-7742843C47CB}" type="pres">
      <dgm:prSet presAssocID="{BF8BDBE1-A543-4D8F-B8E3-0776FE0062CC}" presName="spaceRect" presStyleCnt="0"/>
      <dgm:spPr/>
    </dgm:pt>
    <dgm:pt modelId="{1D2E0905-C577-4CD8-94BC-BAC6A14E73D4}" type="pres">
      <dgm:prSet presAssocID="{BF8BDBE1-A543-4D8F-B8E3-0776FE0062C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E189B1D-6412-4494-9290-54D09CCF5577}" type="presOf" srcId="{FF0F9DFC-4699-4579-BC2A-63BC9AF9A58F}" destId="{D9B57B0B-DEEF-474D-A52C-6A74F5B7ED27}" srcOrd="0" destOrd="0" presId="urn:microsoft.com/office/officeart/2018/2/layout/IconVerticalSolidList"/>
    <dgm:cxn modelId="{F946CA2A-BDC8-477F-B5B6-B8CE967DD288}" type="presOf" srcId="{BF8BDBE1-A543-4D8F-B8E3-0776FE0062CC}" destId="{1D2E0905-C577-4CD8-94BC-BAC6A14E73D4}" srcOrd="0" destOrd="0" presId="urn:microsoft.com/office/officeart/2018/2/layout/IconVerticalSolidList"/>
    <dgm:cxn modelId="{BBC7A361-8A33-4E34-8ABC-4836EC7F8E98}" srcId="{FF0F9DFC-4699-4579-BC2A-63BC9AF9A58F}" destId="{BF8BDBE1-A543-4D8F-B8E3-0776FE0062CC}" srcOrd="2" destOrd="0" parTransId="{FD5AC424-BA20-4F81-B1A2-46D94F9A9F88}" sibTransId="{D5DD1A07-98A3-418C-81D1-A74BD7728495}"/>
    <dgm:cxn modelId="{C3479E9B-8ECE-4254-A612-1CB38695ACE4}" type="presOf" srcId="{842A7D00-D06D-43B6-BB21-BDD93F14D4C4}" destId="{9C7DA997-09FE-4600-8051-254A10E43302}" srcOrd="0" destOrd="0" presId="urn:microsoft.com/office/officeart/2018/2/layout/IconVerticalSolidList"/>
    <dgm:cxn modelId="{AC6804CC-997E-437A-A9CE-084570B5B1ED}" type="presOf" srcId="{7EA4ABFF-0DC8-43E7-969B-F8661785D675}" destId="{3BDC053F-0E90-4D46-82D6-B842071D1197}" srcOrd="0" destOrd="0" presId="urn:microsoft.com/office/officeart/2018/2/layout/IconVerticalSolidList"/>
    <dgm:cxn modelId="{B7D97EE3-157A-40BC-B91E-957366932BF7}" srcId="{FF0F9DFC-4699-4579-BC2A-63BC9AF9A58F}" destId="{7EA4ABFF-0DC8-43E7-969B-F8661785D675}" srcOrd="0" destOrd="0" parTransId="{4F186A51-6841-404A-8B27-8718FF1D79DE}" sibTransId="{7F339021-54D9-4F5E-8CA6-A743A932DD55}"/>
    <dgm:cxn modelId="{0CE2F4FA-4B09-4590-9446-5E82136D7ADA}" srcId="{FF0F9DFC-4699-4579-BC2A-63BC9AF9A58F}" destId="{842A7D00-D06D-43B6-BB21-BDD93F14D4C4}" srcOrd="1" destOrd="0" parTransId="{6F858BAA-C014-4AEB-92C8-6CBD34B3D524}" sibTransId="{DC377B7C-F3B3-4CEB-8C14-3CDA2ABC4FBD}"/>
    <dgm:cxn modelId="{EADD7AD5-72FA-46A5-ACD6-46A19AEC28D5}" type="presParOf" srcId="{D9B57B0B-DEEF-474D-A52C-6A74F5B7ED27}" destId="{23849DF8-00D0-4EFB-9A66-FDDD1AC0D9A8}" srcOrd="0" destOrd="0" presId="urn:microsoft.com/office/officeart/2018/2/layout/IconVerticalSolidList"/>
    <dgm:cxn modelId="{B32C8CD5-3B35-4131-B13F-A3F50EB57405}" type="presParOf" srcId="{23849DF8-00D0-4EFB-9A66-FDDD1AC0D9A8}" destId="{015F96A4-DD0E-4D40-B4C7-8FD0EF6E441A}" srcOrd="0" destOrd="0" presId="urn:microsoft.com/office/officeart/2018/2/layout/IconVerticalSolidList"/>
    <dgm:cxn modelId="{464E489C-6323-4521-A85F-E180D8EE5468}" type="presParOf" srcId="{23849DF8-00D0-4EFB-9A66-FDDD1AC0D9A8}" destId="{F40B8D3F-6BE4-47FB-8537-C988008F9332}" srcOrd="1" destOrd="0" presId="urn:microsoft.com/office/officeart/2018/2/layout/IconVerticalSolidList"/>
    <dgm:cxn modelId="{038E5F54-AD72-4BF1-B4AD-FB9B9C50241A}" type="presParOf" srcId="{23849DF8-00D0-4EFB-9A66-FDDD1AC0D9A8}" destId="{4086844C-D3CE-4171-BAB5-3A39338C4668}" srcOrd="2" destOrd="0" presId="urn:microsoft.com/office/officeart/2018/2/layout/IconVerticalSolidList"/>
    <dgm:cxn modelId="{3FECC034-C510-4D80-8594-131F3E4619A0}" type="presParOf" srcId="{23849DF8-00D0-4EFB-9A66-FDDD1AC0D9A8}" destId="{3BDC053F-0E90-4D46-82D6-B842071D1197}" srcOrd="3" destOrd="0" presId="urn:microsoft.com/office/officeart/2018/2/layout/IconVerticalSolidList"/>
    <dgm:cxn modelId="{49084D18-017D-419F-ABC5-2AD27C92218B}" type="presParOf" srcId="{D9B57B0B-DEEF-474D-A52C-6A74F5B7ED27}" destId="{D0213B87-BBA6-441F-BECB-461F25C0F9B1}" srcOrd="1" destOrd="0" presId="urn:microsoft.com/office/officeart/2018/2/layout/IconVerticalSolidList"/>
    <dgm:cxn modelId="{2209676F-871C-48D6-80B7-F2BADCA98AD8}" type="presParOf" srcId="{D9B57B0B-DEEF-474D-A52C-6A74F5B7ED27}" destId="{1B842C33-06BA-48CC-A400-6E75CA160C70}" srcOrd="2" destOrd="0" presId="urn:microsoft.com/office/officeart/2018/2/layout/IconVerticalSolidList"/>
    <dgm:cxn modelId="{D4D71B51-680B-43AB-B3FA-C610AEB16AB6}" type="presParOf" srcId="{1B842C33-06BA-48CC-A400-6E75CA160C70}" destId="{B14F5D6A-42AE-4B01-9FA6-DAAB4219A6AF}" srcOrd="0" destOrd="0" presId="urn:microsoft.com/office/officeart/2018/2/layout/IconVerticalSolidList"/>
    <dgm:cxn modelId="{8CF6F692-B334-47B9-82F7-A1E1C4FDB1E0}" type="presParOf" srcId="{1B842C33-06BA-48CC-A400-6E75CA160C70}" destId="{6B6E4C70-9662-4C47-80C1-238080DD3EDE}" srcOrd="1" destOrd="0" presId="urn:microsoft.com/office/officeart/2018/2/layout/IconVerticalSolidList"/>
    <dgm:cxn modelId="{D715697D-B258-400E-986C-7B86501E6D4D}" type="presParOf" srcId="{1B842C33-06BA-48CC-A400-6E75CA160C70}" destId="{721789F8-19AA-41AE-B391-933C2CC27340}" srcOrd="2" destOrd="0" presId="urn:microsoft.com/office/officeart/2018/2/layout/IconVerticalSolidList"/>
    <dgm:cxn modelId="{98CB8B74-912F-45BC-86AC-095707228764}" type="presParOf" srcId="{1B842C33-06BA-48CC-A400-6E75CA160C70}" destId="{9C7DA997-09FE-4600-8051-254A10E43302}" srcOrd="3" destOrd="0" presId="urn:microsoft.com/office/officeart/2018/2/layout/IconVerticalSolidList"/>
    <dgm:cxn modelId="{74355867-A135-46AF-A205-7E847C514000}" type="presParOf" srcId="{D9B57B0B-DEEF-474D-A52C-6A74F5B7ED27}" destId="{E47A7A71-6F18-432F-A37B-279005E017D0}" srcOrd="3" destOrd="0" presId="urn:microsoft.com/office/officeart/2018/2/layout/IconVerticalSolidList"/>
    <dgm:cxn modelId="{55A67C4F-FE22-45E6-B01C-8261BB0F909F}" type="presParOf" srcId="{D9B57B0B-DEEF-474D-A52C-6A74F5B7ED27}" destId="{4C803191-E354-43D2-A024-727C559C5879}" srcOrd="4" destOrd="0" presId="urn:microsoft.com/office/officeart/2018/2/layout/IconVerticalSolidList"/>
    <dgm:cxn modelId="{9BDB5157-C982-4026-BEE1-109041F527D0}" type="presParOf" srcId="{4C803191-E354-43D2-A024-727C559C5879}" destId="{C3C9C94B-9B9B-459B-964B-04DEA47C4689}" srcOrd="0" destOrd="0" presId="urn:microsoft.com/office/officeart/2018/2/layout/IconVerticalSolidList"/>
    <dgm:cxn modelId="{610CCD8E-F816-49A2-B463-A2B4B15F879C}" type="presParOf" srcId="{4C803191-E354-43D2-A024-727C559C5879}" destId="{20661FD7-5152-4DC9-B52A-BE836D7CC4A7}" srcOrd="1" destOrd="0" presId="urn:microsoft.com/office/officeart/2018/2/layout/IconVerticalSolidList"/>
    <dgm:cxn modelId="{9102EC90-7985-43E7-857D-A8BDEE9662B7}" type="presParOf" srcId="{4C803191-E354-43D2-A024-727C559C5879}" destId="{E25873E9-DA92-45C3-B71E-7742843C47CB}" srcOrd="2" destOrd="0" presId="urn:microsoft.com/office/officeart/2018/2/layout/IconVerticalSolidList"/>
    <dgm:cxn modelId="{0ADC6ED7-88A2-41A4-921E-C4581950D83C}" type="presParOf" srcId="{4C803191-E354-43D2-A024-727C559C5879}" destId="{1D2E0905-C577-4CD8-94BC-BAC6A14E73D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A09BDD-67CC-473F-ABF9-BA2DB6EC6F0F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A9C39390-8855-4D69-85C7-9E60D8D16B95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To be eligible for the FAST program tuition rates, a student must:</a:t>
          </a:r>
        </a:p>
      </dgm:t>
    </dgm:pt>
    <dgm:pt modelId="{28F89B24-28AC-42A9-A9FC-A4ACDE707782}" type="parTrans" cxnId="{D3B7B43A-2D12-4377-A629-F1EDBA1F4082}">
      <dgm:prSet/>
      <dgm:spPr/>
      <dgm:t>
        <a:bodyPr/>
        <a:lstStyle/>
        <a:p>
          <a:endParaRPr lang="en-US"/>
        </a:p>
      </dgm:t>
    </dgm:pt>
    <dgm:pt modelId="{4253A262-2CF9-47CA-A5B9-A87CB6840A26}" type="sibTrans" cxnId="{D3B7B43A-2D12-4377-A629-F1EDBA1F4082}">
      <dgm:prSet/>
      <dgm:spPr/>
      <dgm:t>
        <a:bodyPr/>
        <a:lstStyle/>
        <a:p>
          <a:endParaRPr lang="en-US"/>
        </a:p>
      </dgm:t>
    </dgm:pt>
    <dgm:pt modelId="{1F65AD9B-C7A5-4067-88B7-FCD6F137092D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Be enrolled in an eligible dual credit course at a public school district or charter school, and</a:t>
          </a:r>
        </a:p>
      </dgm:t>
    </dgm:pt>
    <dgm:pt modelId="{B60B5441-CC80-4C8F-88D7-6203113377F5}" type="parTrans" cxnId="{A4A8D4AD-AE52-4FE5-98CD-CAC6A7577734}">
      <dgm:prSet/>
      <dgm:spPr/>
      <dgm:t>
        <a:bodyPr/>
        <a:lstStyle/>
        <a:p>
          <a:endParaRPr lang="en-US"/>
        </a:p>
      </dgm:t>
    </dgm:pt>
    <dgm:pt modelId="{CBBD4AAD-3A70-4942-ACC5-CAC3DB88A86E}" type="sibTrans" cxnId="{A4A8D4AD-AE52-4FE5-98CD-CAC6A7577734}">
      <dgm:prSet/>
      <dgm:spPr/>
      <dgm:t>
        <a:bodyPr/>
        <a:lstStyle/>
        <a:p>
          <a:endParaRPr lang="en-US"/>
        </a:p>
      </dgm:t>
    </dgm:pt>
    <dgm:pt modelId="{F9B78411-B723-42A2-86B5-496D8BE3A125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Be taking a course offered through an institution of higher education that has opted to participate in FAST, and</a:t>
          </a:r>
        </a:p>
      </dgm:t>
    </dgm:pt>
    <dgm:pt modelId="{C4754A10-EF4A-4E87-B971-0AA18F91EFFB}" type="parTrans" cxnId="{A150268F-032E-44E4-B35D-9245F44EFCBD}">
      <dgm:prSet/>
      <dgm:spPr/>
      <dgm:t>
        <a:bodyPr/>
        <a:lstStyle/>
        <a:p>
          <a:endParaRPr lang="en-US"/>
        </a:p>
      </dgm:t>
    </dgm:pt>
    <dgm:pt modelId="{EDFDAF25-7CF9-4FA3-9DF5-1B83E3F9BBC8}" type="sibTrans" cxnId="{A150268F-032E-44E4-B35D-9245F44EFCBD}">
      <dgm:prSet/>
      <dgm:spPr/>
      <dgm:t>
        <a:bodyPr/>
        <a:lstStyle/>
        <a:p>
          <a:endParaRPr lang="en-US"/>
        </a:p>
      </dgm:t>
    </dgm:pt>
    <dgm:pt modelId="{1A6C50A8-83E5-4005-99A3-FAEFC0B63063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Have qualified for free/reduced lunch in any of the</a:t>
          </a:r>
          <a:r>
            <a:rPr lang="en-US" b="1" dirty="0">
              <a:solidFill>
                <a:schemeClr val="bg1"/>
              </a:solidFill>
            </a:rPr>
            <a:t> FOUR</a:t>
          </a:r>
          <a:r>
            <a:rPr lang="en-US" dirty="0">
              <a:solidFill>
                <a:schemeClr val="bg1"/>
              </a:solidFill>
            </a:rPr>
            <a:t> school years</a:t>
          </a:r>
          <a:r>
            <a:rPr lang="en-US" b="1" dirty="0">
              <a:solidFill>
                <a:schemeClr val="bg1"/>
              </a:solidFill>
            </a:rPr>
            <a:t> PRIOR</a:t>
          </a:r>
          <a:r>
            <a:rPr lang="en-US" dirty="0">
              <a:solidFill>
                <a:schemeClr val="bg1"/>
              </a:solidFill>
            </a:rPr>
            <a:t> to the academic year in which they enroll in a dual credit course.</a:t>
          </a:r>
        </a:p>
      </dgm:t>
    </dgm:pt>
    <dgm:pt modelId="{5DB5447B-2603-4623-B6FC-0F679B9C0A82}" type="parTrans" cxnId="{29613A95-1506-42DE-884A-1CF3645747DF}">
      <dgm:prSet/>
      <dgm:spPr/>
      <dgm:t>
        <a:bodyPr/>
        <a:lstStyle/>
        <a:p>
          <a:endParaRPr lang="en-US"/>
        </a:p>
      </dgm:t>
    </dgm:pt>
    <dgm:pt modelId="{BB8E3C9E-9144-4876-8A89-3447B39B7264}" type="sibTrans" cxnId="{29613A95-1506-42DE-884A-1CF3645747DF}">
      <dgm:prSet/>
      <dgm:spPr/>
      <dgm:t>
        <a:bodyPr/>
        <a:lstStyle/>
        <a:p>
          <a:endParaRPr lang="en-US"/>
        </a:p>
      </dgm:t>
    </dgm:pt>
    <dgm:pt modelId="{E3612F49-4A96-4E75-BB3D-E2AFB01BBCA0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Questions about student eligibility should be addressed through the high school counselor</a:t>
          </a:r>
        </a:p>
      </dgm:t>
    </dgm:pt>
    <dgm:pt modelId="{2F2A8D59-1CBA-4957-8E4C-70498252A254}" type="parTrans" cxnId="{688ABC60-8DCC-43CD-8438-209A7D251164}">
      <dgm:prSet/>
      <dgm:spPr/>
      <dgm:t>
        <a:bodyPr/>
        <a:lstStyle/>
        <a:p>
          <a:endParaRPr lang="en-US"/>
        </a:p>
      </dgm:t>
    </dgm:pt>
    <dgm:pt modelId="{3F7A4F37-FB88-4079-B9D0-B54E50B699AD}" type="sibTrans" cxnId="{688ABC60-8DCC-43CD-8438-209A7D251164}">
      <dgm:prSet/>
      <dgm:spPr/>
      <dgm:t>
        <a:bodyPr/>
        <a:lstStyle/>
        <a:p>
          <a:endParaRPr lang="en-US"/>
        </a:p>
      </dgm:t>
    </dgm:pt>
    <dgm:pt modelId="{90BCAA9D-7EBD-4F12-BC3D-0A076C3A8C10}" type="pres">
      <dgm:prSet presAssocID="{FEA09BDD-67CC-473F-ABF9-BA2DB6EC6F0F}" presName="vert0" presStyleCnt="0">
        <dgm:presLayoutVars>
          <dgm:dir/>
          <dgm:animOne val="branch"/>
          <dgm:animLvl val="lvl"/>
        </dgm:presLayoutVars>
      </dgm:prSet>
      <dgm:spPr/>
    </dgm:pt>
    <dgm:pt modelId="{16CAAB70-9729-448C-9A6F-9C280C030EC1}" type="pres">
      <dgm:prSet presAssocID="{A9C39390-8855-4D69-85C7-9E60D8D16B95}" presName="thickLine" presStyleLbl="alignNode1" presStyleIdx="0" presStyleCnt="1"/>
      <dgm:spPr/>
    </dgm:pt>
    <dgm:pt modelId="{F43834DA-644E-4D66-8655-C34E6E53F771}" type="pres">
      <dgm:prSet presAssocID="{A9C39390-8855-4D69-85C7-9E60D8D16B95}" presName="horz1" presStyleCnt="0"/>
      <dgm:spPr/>
    </dgm:pt>
    <dgm:pt modelId="{8801AB1A-9F9A-4ABA-AE78-223E12A13D14}" type="pres">
      <dgm:prSet presAssocID="{A9C39390-8855-4D69-85C7-9E60D8D16B95}" presName="tx1" presStyleLbl="revTx" presStyleIdx="0" presStyleCnt="5"/>
      <dgm:spPr/>
    </dgm:pt>
    <dgm:pt modelId="{1608B07C-2D25-4839-A644-21B000426286}" type="pres">
      <dgm:prSet presAssocID="{A9C39390-8855-4D69-85C7-9E60D8D16B95}" presName="vert1" presStyleCnt="0"/>
      <dgm:spPr/>
    </dgm:pt>
    <dgm:pt modelId="{8BFA4897-5885-4643-B02E-2B2534A2A141}" type="pres">
      <dgm:prSet presAssocID="{1F65AD9B-C7A5-4067-88B7-FCD6F137092D}" presName="vertSpace2a" presStyleCnt="0"/>
      <dgm:spPr/>
    </dgm:pt>
    <dgm:pt modelId="{98839D3B-1C19-40EC-8D56-5EA22C0139F1}" type="pres">
      <dgm:prSet presAssocID="{1F65AD9B-C7A5-4067-88B7-FCD6F137092D}" presName="horz2" presStyleCnt="0"/>
      <dgm:spPr/>
    </dgm:pt>
    <dgm:pt modelId="{0AC01BF7-014D-460F-A2F2-BBDEF7E82DFD}" type="pres">
      <dgm:prSet presAssocID="{1F65AD9B-C7A5-4067-88B7-FCD6F137092D}" presName="horzSpace2" presStyleCnt="0"/>
      <dgm:spPr/>
    </dgm:pt>
    <dgm:pt modelId="{273405A8-CE9E-4271-80A2-F39B522E9B7D}" type="pres">
      <dgm:prSet presAssocID="{1F65AD9B-C7A5-4067-88B7-FCD6F137092D}" presName="tx2" presStyleLbl="revTx" presStyleIdx="1" presStyleCnt="5"/>
      <dgm:spPr/>
    </dgm:pt>
    <dgm:pt modelId="{D129CFD5-A3B6-4711-B769-963530C5A9DE}" type="pres">
      <dgm:prSet presAssocID="{1F65AD9B-C7A5-4067-88B7-FCD6F137092D}" presName="vert2" presStyleCnt="0"/>
      <dgm:spPr/>
    </dgm:pt>
    <dgm:pt modelId="{3AFBEA23-8B04-4C58-9B82-40217CC48D22}" type="pres">
      <dgm:prSet presAssocID="{1F65AD9B-C7A5-4067-88B7-FCD6F137092D}" presName="thinLine2b" presStyleLbl="callout" presStyleIdx="0" presStyleCnt="4"/>
      <dgm:spPr/>
    </dgm:pt>
    <dgm:pt modelId="{68C1EDD5-3A96-4408-920A-72AE92081957}" type="pres">
      <dgm:prSet presAssocID="{1F65AD9B-C7A5-4067-88B7-FCD6F137092D}" presName="vertSpace2b" presStyleCnt="0"/>
      <dgm:spPr/>
    </dgm:pt>
    <dgm:pt modelId="{CDCF3F26-B1FE-49B2-B89D-FB4AC44298D6}" type="pres">
      <dgm:prSet presAssocID="{F9B78411-B723-42A2-86B5-496D8BE3A125}" presName="horz2" presStyleCnt="0"/>
      <dgm:spPr/>
    </dgm:pt>
    <dgm:pt modelId="{150ABB83-75FF-447E-9448-7AB677C2BA7B}" type="pres">
      <dgm:prSet presAssocID="{F9B78411-B723-42A2-86B5-496D8BE3A125}" presName="horzSpace2" presStyleCnt="0"/>
      <dgm:spPr/>
    </dgm:pt>
    <dgm:pt modelId="{5375CCF3-6CF0-467C-A692-54B88E169DE8}" type="pres">
      <dgm:prSet presAssocID="{F9B78411-B723-42A2-86B5-496D8BE3A125}" presName="tx2" presStyleLbl="revTx" presStyleIdx="2" presStyleCnt="5"/>
      <dgm:spPr/>
    </dgm:pt>
    <dgm:pt modelId="{5F89A579-1143-44B5-A050-CE108B1A7E6A}" type="pres">
      <dgm:prSet presAssocID="{F9B78411-B723-42A2-86B5-496D8BE3A125}" presName="vert2" presStyleCnt="0"/>
      <dgm:spPr/>
    </dgm:pt>
    <dgm:pt modelId="{A3733A1A-842A-4B39-A935-A6A79A62766B}" type="pres">
      <dgm:prSet presAssocID="{F9B78411-B723-42A2-86B5-496D8BE3A125}" presName="thinLine2b" presStyleLbl="callout" presStyleIdx="1" presStyleCnt="4"/>
      <dgm:spPr/>
    </dgm:pt>
    <dgm:pt modelId="{93445662-5B66-4283-83C5-D3EA059978DB}" type="pres">
      <dgm:prSet presAssocID="{F9B78411-B723-42A2-86B5-496D8BE3A125}" presName="vertSpace2b" presStyleCnt="0"/>
      <dgm:spPr/>
    </dgm:pt>
    <dgm:pt modelId="{A2E60905-1C62-4B43-9CC7-D7F251D83D90}" type="pres">
      <dgm:prSet presAssocID="{1A6C50A8-83E5-4005-99A3-FAEFC0B63063}" presName="horz2" presStyleCnt="0"/>
      <dgm:spPr/>
    </dgm:pt>
    <dgm:pt modelId="{7D2B076A-C2EF-4C78-8CC6-C5D92FD62C0B}" type="pres">
      <dgm:prSet presAssocID="{1A6C50A8-83E5-4005-99A3-FAEFC0B63063}" presName="horzSpace2" presStyleCnt="0"/>
      <dgm:spPr/>
    </dgm:pt>
    <dgm:pt modelId="{F9CABCCD-AAFA-492A-B7D2-61C5DC48ED65}" type="pres">
      <dgm:prSet presAssocID="{1A6C50A8-83E5-4005-99A3-FAEFC0B63063}" presName="tx2" presStyleLbl="revTx" presStyleIdx="3" presStyleCnt="5"/>
      <dgm:spPr/>
    </dgm:pt>
    <dgm:pt modelId="{4DDEA927-EAFE-4ED4-8D32-7ECC17D89455}" type="pres">
      <dgm:prSet presAssocID="{1A6C50A8-83E5-4005-99A3-FAEFC0B63063}" presName="vert2" presStyleCnt="0"/>
      <dgm:spPr/>
    </dgm:pt>
    <dgm:pt modelId="{1E924B25-72C4-4448-832C-17A4E98AA9A6}" type="pres">
      <dgm:prSet presAssocID="{1A6C50A8-83E5-4005-99A3-FAEFC0B63063}" presName="thinLine2b" presStyleLbl="callout" presStyleIdx="2" presStyleCnt="4"/>
      <dgm:spPr/>
    </dgm:pt>
    <dgm:pt modelId="{DFA4DDFA-B75D-4058-9A0E-1B77CF2692BE}" type="pres">
      <dgm:prSet presAssocID="{1A6C50A8-83E5-4005-99A3-FAEFC0B63063}" presName="vertSpace2b" presStyleCnt="0"/>
      <dgm:spPr/>
    </dgm:pt>
    <dgm:pt modelId="{0865D10E-BF90-4222-85F2-3F1B34A94099}" type="pres">
      <dgm:prSet presAssocID="{E3612F49-4A96-4E75-BB3D-E2AFB01BBCA0}" presName="horz2" presStyleCnt="0"/>
      <dgm:spPr/>
    </dgm:pt>
    <dgm:pt modelId="{B3A0C21C-020B-4EEB-A8FE-E37F41B674EF}" type="pres">
      <dgm:prSet presAssocID="{E3612F49-4A96-4E75-BB3D-E2AFB01BBCA0}" presName="horzSpace2" presStyleCnt="0"/>
      <dgm:spPr/>
    </dgm:pt>
    <dgm:pt modelId="{ED9A6885-8F71-4443-9220-1AC376E923B4}" type="pres">
      <dgm:prSet presAssocID="{E3612F49-4A96-4E75-BB3D-E2AFB01BBCA0}" presName="tx2" presStyleLbl="revTx" presStyleIdx="4" presStyleCnt="5"/>
      <dgm:spPr/>
    </dgm:pt>
    <dgm:pt modelId="{2A650C9D-DF99-4731-B5A9-2808683321BC}" type="pres">
      <dgm:prSet presAssocID="{E3612F49-4A96-4E75-BB3D-E2AFB01BBCA0}" presName="vert2" presStyleCnt="0"/>
      <dgm:spPr/>
    </dgm:pt>
    <dgm:pt modelId="{48DAD870-FA33-4CA2-ABC1-834411095FE3}" type="pres">
      <dgm:prSet presAssocID="{E3612F49-4A96-4E75-BB3D-E2AFB01BBCA0}" presName="thinLine2b" presStyleLbl="callout" presStyleIdx="3" presStyleCnt="4"/>
      <dgm:spPr/>
    </dgm:pt>
    <dgm:pt modelId="{D8A2FCA1-E507-4DBB-B12F-48AAA737498B}" type="pres">
      <dgm:prSet presAssocID="{E3612F49-4A96-4E75-BB3D-E2AFB01BBCA0}" presName="vertSpace2b" presStyleCnt="0"/>
      <dgm:spPr/>
    </dgm:pt>
  </dgm:ptLst>
  <dgm:cxnLst>
    <dgm:cxn modelId="{B6F2B635-34E8-4D69-BDC7-78DD39ADDF55}" type="presOf" srcId="{FEA09BDD-67CC-473F-ABF9-BA2DB6EC6F0F}" destId="{90BCAA9D-7EBD-4F12-BC3D-0A076C3A8C10}" srcOrd="0" destOrd="0" presId="urn:microsoft.com/office/officeart/2008/layout/LinedList"/>
    <dgm:cxn modelId="{D3B7B43A-2D12-4377-A629-F1EDBA1F4082}" srcId="{FEA09BDD-67CC-473F-ABF9-BA2DB6EC6F0F}" destId="{A9C39390-8855-4D69-85C7-9E60D8D16B95}" srcOrd="0" destOrd="0" parTransId="{28F89B24-28AC-42A9-A9FC-A4ACDE707782}" sibTransId="{4253A262-2CF9-47CA-A5B9-A87CB6840A26}"/>
    <dgm:cxn modelId="{688ABC60-8DCC-43CD-8438-209A7D251164}" srcId="{A9C39390-8855-4D69-85C7-9E60D8D16B95}" destId="{E3612F49-4A96-4E75-BB3D-E2AFB01BBCA0}" srcOrd="3" destOrd="0" parTransId="{2F2A8D59-1CBA-4957-8E4C-70498252A254}" sibTransId="{3F7A4F37-FB88-4079-B9D0-B54E50B699AD}"/>
    <dgm:cxn modelId="{284E3D59-9255-4D0F-8C16-CA66B9515A6F}" type="presOf" srcId="{F9B78411-B723-42A2-86B5-496D8BE3A125}" destId="{5375CCF3-6CF0-467C-A692-54B88E169DE8}" srcOrd="0" destOrd="0" presId="urn:microsoft.com/office/officeart/2008/layout/LinedList"/>
    <dgm:cxn modelId="{A150268F-032E-44E4-B35D-9245F44EFCBD}" srcId="{A9C39390-8855-4D69-85C7-9E60D8D16B95}" destId="{F9B78411-B723-42A2-86B5-496D8BE3A125}" srcOrd="1" destOrd="0" parTransId="{C4754A10-EF4A-4E87-B971-0AA18F91EFFB}" sibTransId="{EDFDAF25-7CF9-4FA3-9DF5-1B83E3F9BBC8}"/>
    <dgm:cxn modelId="{29613A95-1506-42DE-884A-1CF3645747DF}" srcId="{A9C39390-8855-4D69-85C7-9E60D8D16B95}" destId="{1A6C50A8-83E5-4005-99A3-FAEFC0B63063}" srcOrd="2" destOrd="0" parTransId="{5DB5447B-2603-4623-B6FC-0F679B9C0A82}" sibTransId="{BB8E3C9E-9144-4876-8A89-3447B39B7264}"/>
    <dgm:cxn modelId="{AA0487A2-9563-4327-BED9-34D61926309E}" type="presOf" srcId="{1F65AD9B-C7A5-4067-88B7-FCD6F137092D}" destId="{273405A8-CE9E-4271-80A2-F39B522E9B7D}" srcOrd="0" destOrd="0" presId="urn:microsoft.com/office/officeart/2008/layout/LinedList"/>
    <dgm:cxn modelId="{EF9D09A5-7D99-4C8E-A0F9-AE12ADE83A9A}" type="presOf" srcId="{1A6C50A8-83E5-4005-99A3-FAEFC0B63063}" destId="{F9CABCCD-AAFA-492A-B7D2-61C5DC48ED65}" srcOrd="0" destOrd="0" presId="urn:microsoft.com/office/officeart/2008/layout/LinedList"/>
    <dgm:cxn modelId="{8A13C6A9-BF79-4231-8048-143CEE120E84}" type="presOf" srcId="{E3612F49-4A96-4E75-BB3D-E2AFB01BBCA0}" destId="{ED9A6885-8F71-4443-9220-1AC376E923B4}" srcOrd="0" destOrd="0" presId="urn:microsoft.com/office/officeart/2008/layout/LinedList"/>
    <dgm:cxn modelId="{A4A8D4AD-AE52-4FE5-98CD-CAC6A7577734}" srcId="{A9C39390-8855-4D69-85C7-9E60D8D16B95}" destId="{1F65AD9B-C7A5-4067-88B7-FCD6F137092D}" srcOrd="0" destOrd="0" parTransId="{B60B5441-CC80-4C8F-88D7-6203113377F5}" sibTransId="{CBBD4AAD-3A70-4942-ACC5-CAC3DB88A86E}"/>
    <dgm:cxn modelId="{FA02CEC6-130B-4C4B-89B5-FA6815386F14}" type="presOf" srcId="{A9C39390-8855-4D69-85C7-9E60D8D16B95}" destId="{8801AB1A-9F9A-4ABA-AE78-223E12A13D14}" srcOrd="0" destOrd="0" presId="urn:microsoft.com/office/officeart/2008/layout/LinedList"/>
    <dgm:cxn modelId="{51052F79-6311-4485-B9BA-F8848BC1C830}" type="presParOf" srcId="{90BCAA9D-7EBD-4F12-BC3D-0A076C3A8C10}" destId="{16CAAB70-9729-448C-9A6F-9C280C030EC1}" srcOrd="0" destOrd="0" presId="urn:microsoft.com/office/officeart/2008/layout/LinedList"/>
    <dgm:cxn modelId="{25B0E098-489B-4E10-AA65-EC2E39CA57AB}" type="presParOf" srcId="{90BCAA9D-7EBD-4F12-BC3D-0A076C3A8C10}" destId="{F43834DA-644E-4D66-8655-C34E6E53F771}" srcOrd="1" destOrd="0" presId="urn:microsoft.com/office/officeart/2008/layout/LinedList"/>
    <dgm:cxn modelId="{0DCF60F3-B961-4F2D-8B46-09D4D0592E2D}" type="presParOf" srcId="{F43834DA-644E-4D66-8655-C34E6E53F771}" destId="{8801AB1A-9F9A-4ABA-AE78-223E12A13D14}" srcOrd="0" destOrd="0" presId="urn:microsoft.com/office/officeart/2008/layout/LinedList"/>
    <dgm:cxn modelId="{1F0AC736-26AF-430E-92C4-859EF142913C}" type="presParOf" srcId="{F43834DA-644E-4D66-8655-C34E6E53F771}" destId="{1608B07C-2D25-4839-A644-21B000426286}" srcOrd="1" destOrd="0" presId="urn:microsoft.com/office/officeart/2008/layout/LinedList"/>
    <dgm:cxn modelId="{BFF15A53-6869-4CCC-85A6-1AF44CEA8A1D}" type="presParOf" srcId="{1608B07C-2D25-4839-A644-21B000426286}" destId="{8BFA4897-5885-4643-B02E-2B2534A2A141}" srcOrd="0" destOrd="0" presId="urn:microsoft.com/office/officeart/2008/layout/LinedList"/>
    <dgm:cxn modelId="{078CC712-8B17-46BC-A36E-D5F96AD8BE26}" type="presParOf" srcId="{1608B07C-2D25-4839-A644-21B000426286}" destId="{98839D3B-1C19-40EC-8D56-5EA22C0139F1}" srcOrd="1" destOrd="0" presId="urn:microsoft.com/office/officeart/2008/layout/LinedList"/>
    <dgm:cxn modelId="{9EC9DFC0-BBC0-4717-A59E-16B14A838951}" type="presParOf" srcId="{98839D3B-1C19-40EC-8D56-5EA22C0139F1}" destId="{0AC01BF7-014D-460F-A2F2-BBDEF7E82DFD}" srcOrd="0" destOrd="0" presId="urn:microsoft.com/office/officeart/2008/layout/LinedList"/>
    <dgm:cxn modelId="{CA7E5C7E-ACC6-4F7A-95E2-AF2F664C0FA7}" type="presParOf" srcId="{98839D3B-1C19-40EC-8D56-5EA22C0139F1}" destId="{273405A8-CE9E-4271-80A2-F39B522E9B7D}" srcOrd="1" destOrd="0" presId="urn:microsoft.com/office/officeart/2008/layout/LinedList"/>
    <dgm:cxn modelId="{D0A91A28-3AF8-48C1-86D9-8EC7A29406DE}" type="presParOf" srcId="{98839D3B-1C19-40EC-8D56-5EA22C0139F1}" destId="{D129CFD5-A3B6-4711-B769-963530C5A9DE}" srcOrd="2" destOrd="0" presId="urn:microsoft.com/office/officeart/2008/layout/LinedList"/>
    <dgm:cxn modelId="{F9400219-3946-461F-AA8B-B0F1DB2216F6}" type="presParOf" srcId="{1608B07C-2D25-4839-A644-21B000426286}" destId="{3AFBEA23-8B04-4C58-9B82-40217CC48D22}" srcOrd="2" destOrd="0" presId="urn:microsoft.com/office/officeart/2008/layout/LinedList"/>
    <dgm:cxn modelId="{9878FB1A-728E-4AE7-8678-4619DF2A37A4}" type="presParOf" srcId="{1608B07C-2D25-4839-A644-21B000426286}" destId="{68C1EDD5-3A96-4408-920A-72AE92081957}" srcOrd="3" destOrd="0" presId="urn:microsoft.com/office/officeart/2008/layout/LinedList"/>
    <dgm:cxn modelId="{93E24C6D-10C5-4E7C-85D0-3E7494FF2817}" type="presParOf" srcId="{1608B07C-2D25-4839-A644-21B000426286}" destId="{CDCF3F26-B1FE-49B2-B89D-FB4AC44298D6}" srcOrd="4" destOrd="0" presId="urn:microsoft.com/office/officeart/2008/layout/LinedList"/>
    <dgm:cxn modelId="{ADE5875A-6465-4D45-886E-57CA02E80FBA}" type="presParOf" srcId="{CDCF3F26-B1FE-49B2-B89D-FB4AC44298D6}" destId="{150ABB83-75FF-447E-9448-7AB677C2BA7B}" srcOrd="0" destOrd="0" presId="urn:microsoft.com/office/officeart/2008/layout/LinedList"/>
    <dgm:cxn modelId="{64A3FC07-B7F3-4B86-86B7-D1759E33FAE5}" type="presParOf" srcId="{CDCF3F26-B1FE-49B2-B89D-FB4AC44298D6}" destId="{5375CCF3-6CF0-467C-A692-54B88E169DE8}" srcOrd="1" destOrd="0" presId="urn:microsoft.com/office/officeart/2008/layout/LinedList"/>
    <dgm:cxn modelId="{2792636D-742D-48B6-9625-7DC91E1530D2}" type="presParOf" srcId="{CDCF3F26-B1FE-49B2-B89D-FB4AC44298D6}" destId="{5F89A579-1143-44B5-A050-CE108B1A7E6A}" srcOrd="2" destOrd="0" presId="urn:microsoft.com/office/officeart/2008/layout/LinedList"/>
    <dgm:cxn modelId="{9EE49DC6-38C9-4B0E-AA24-2CEDFFA2785E}" type="presParOf" srcId="{1608B07C-2D25-4839-A644-21B000426286}" destId="{A3733A1A-842A-4B39-A935-A6A79A62766B}" srcOrd="5" destOrd="0" presId="urn:microsoft.com/office/officeart/2008/layout/LinedList"/>
    <dgm:cxn modelId="{9C53BA16-6305-49C1-9C4F-D4965A6318C9}" type="presParOf" srcId="{1608B07C-2D25-4839-A644-21B000426286}" destId="{93445662-5B66-4283-83C5-D3EA059978DB}" srcOrd="6" destOrd="0" presId="urn:microsoft.com/office/officeart/2008/layout/LinedList"/>
    <dgm:cxn modelId="{A91E4755-DFA7-40AA-BA85-0F56BF08FC38}" type="presParOf" srcId="{1608B07C-2D25-4839-A644-21B000426286}" destId="{A2E60905-1C62-4B43-9CC7-D7F251D83D90}" srcOrd="7" destOrd="0" presId="urn:microsoft.com/office/officeart/2008/layout/LinedList"/>
    <dgm:cxn modelId="{29C54ECD-C1D3-4935-90F4-674103294F92}" type="presParOf" srcId="{A2E60905-1C62-4B43-9CC7-D7F251D83D90}" destId="{7D2B076A-C2EF-4C78-8CC6-C5D92FD62C0B}" srcOrd="0" destOrd="0" presId="urn:microsoft.com/office/officeart/2008/layout/LinedList"/>
    <dgm:cxn modelId="{4925ACDA-E00B-4410-AB24-41137CEAE646}" type="presParOf" srcId="{A2E60905-1C62-4B43-9CC7-D7F251D83D90}" destId="{F9CABCCD-AAFA-492A-B7D2-61C5DC48ED65}" srcOrd="1" destOrd="0" presId="urn:microsoft.com/office/officeart/2008/layout/LinedList"/>
    <dgm:cxn modelId="{CEBD0015-814B-496A-BC77-778A26762443}" type="presParOf" srcId="{A2E60905-1C62-4B43-9CC7-D7F251D83D90}" destId="{4DDEA927-EAFE-4ED4-8D32-7ECC17D89455}" srcOrd="2" destOrd="0" presId="urn:microsoft.com/office/officeart/2008/layout/LinedList"/>
    <dgm:cxn modelId="{350895E2-D714-4386-8E55-698A4A9E6740}" type="presParOf" srcId="{1608B07C-2D25-4839-A644-21B000426286}" destId="{1E924B25-72C4-4448-832C-17A4E98AA9A6}" srcOrd="8" destOrd="0" presId="urn:microsoft.com/office/officeart/2008/layout/LinedList"/>
    <dgm:cxn modelId="{9A354C47-92BE-4DAC-A8E9-077CDBFA4ED3}" type="presParOf" srcId="{1608B07C-2D25-4839-A644-21B000426286}" destId="{DFA4DDFA-B75D-4058-9A0E-1B77CF2692BE}" srcOrd="9" destOrd="0" presId="urn:microsoft.com/office/officeart/2008/layout/LinedList"/>
    <dgm:cxn modelId="{65E0BDCC-A49B-46B1-A53E-F53FE5AC4EA7}" type="presParOf" srcId="{1608B07C-2D25-4839-A644-21B000426286}" destId="{0865D10E-BF90-4222-85F2-3F1B34A94099}" srcOrd="10" destOrd="0" presId="urn:microsoft.com/office/officeart/2008/layout/LinedList"/>
    <dgm:cxn modelId="{32A62DC8-856F-44B5-9334-2F328B274239}" type="presParOf" srcId="{0865D10E-BF90-4222-85F2-3F1B34A94099}" destId="{B3A0C21C-020B-4EEB-A8FE-E37F41B674EF}" srcOrd="0" destOrd="0" presId="urn:microsoft.com/office/officeart/2008/layout/LinedList"/>
    <dgm:cxn modelId="{07CC7105-E4C0-45E2-A5B2-CFC54FBAA2F4}" type="presParOf" srcId="{0865D10E-BF90-4222-85F2-3F1B34A94099}" destId="{ED9A6885-8F71-4443-9220-1AC376E923B4}" srcOrd="1" destOrd="0" presId="urn:microsoft.com/office/officeart/2008/layout/LinedList"/>
    <dgm:cxn modelId="{FFA3FFCF-639D-4C12-B8F4-EBD319398011}" type="presParOf" srcId="{0865D10E-BF90-4222-85F2-3F1B34A94099}" destId="{2A650C9D-DF99-4731-B5A9-2808683321BC}" srcOrd="2" destOrd="0" presId="urn:microsoft.com/office/officeart/2008/layout/LinedList"/>
    <dgm:cxn modelId="{1A232B23-78AB-49C4-888C-A17F14D735AA}" type="presParOf" srcId="{1608B07C-2D25-4839-A644-21B000426286}" destId="{48DAD870-FA33-4CA2-ABC1-834411095FE3}" srcOrd="11" destOrd="0" presId="urn:microsoft.com/office/officeart/2008/layout/LinedList"/>
    <dgm:cxn modelId="{25E40F45-C78A-4E56-9267-6767C4867E16}" type="presParOf" srcId="{1608B07C-2D25-4839-A644-21B000426286}" destId="{D8A2FCA1-E507-4DBB-B12F-48AAA737498B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92FCB-AE7C-47D2-B426-895FDE54A56F}">
      <dsp:nvSpPr>
        <dsp:cNvPr id="0" name=""/>
        <dsp:cNvSpPr/>
      </dsp:nvSpPr>
      <dsp:spPr>
        <a:xfrm>
          <a:off x="0" y="3265"/>
          <a:ext cx="964552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6E5E3-5AD2-4B33-A1C8-C14C877C31B3}">
      <dsp:nvSpPr>
        <dsp:cNvPr id="0" name=""/>
        <dsp:cNvSpPr/>
      </dsp:nvSpPr>
      <dsp:spPr>
        <a:xfrm>
          <a:off x="0" y="3265"/>
          <a:ext cx="9645529" cy="222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Student must show college readiness through STAAR and/or TSI for transfer classes as identified in the Howard College catalog; </a:t>
          </a:r>
        </a:p>
      </dsp:txBody>
      <dsp:txXfrm>
        <a:off x="0" y="3265"/>
        <a:ext cx="9645529" cy="2227246"/>
      </dsp:txXfrm>
    </dsp:sp>
    <dsp:sp modelId="{039BCE9F-37A5-4C43-9C08-397F35B049D1}">
      <dsp:nvSpPr>
        <dsp:cNvPr id="0" name=""/>
        <dsp:cNvSpPr/>
      </dsp:nvSpPr>
      <dsp:spPr>
        <a:xfrm>
          <a:off x="0" y="2230511"/>
          <a:ext cx="964552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8D56CD-46CA-4D3D-889F-121D87D52333}">
      <dsp:nvSpPr>
        <dsp:cNvPr id="0" name=""/>
        <dsp:cNvSpPr/>
      </dsp:nvSpPr>
      <dsp:spPr>
        <a:xfrm>
          <a:off x="0" y="2230511"/>
          <a:ext cx="9645529" cy="222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Approval by the high school counselor;</a:t>
          </a:r>
        </a:p>
      </dsp:txBody>
      <dsp:txXfrm>
        <a:off x="0" y="2230511"/>
        <a:ext cx="9645529" cy="2227246"/>
      </dsp:txXfrm>
    </dsp:sp>
    <dsp:sp modelId="{86863B54-95A2-4DD2-B820-9F9A93BA095F}">
      <dsp:nvSpPr>
        <dsp:cNvPr id="0" name=""/>
        <dsp:cNvSpPr/>
      </dsp:nvSpPr>
      <dsp:spPr>
        <a:xfrm>
          <a:off x="0" y="4457758"/>
          <a:ext cx="964552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27A14-586C-48E4-A9A9-E424A60A07D0}">
      <dsp:nvSpPr>
        <dsp:cNvPr id="0" name=""/>
        <dsp:cNvSpPr/>
      </dsp:nvSpPr>
      <dsp:spPr>
        <a:xfrm>
          <a:off x="0" y="4457758"/>
          <a:ext cx="9645529" cy="222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Recommend no more than 6-9 hours per semester unless approved by the assigned Howard College advisor and  high school counselor.</a:t>
          </a:r>
        </a:p>
      </dsp:txBody>
      <dsp:txXfrm>
        <a:off x="0" y="4457758"/>
        <a:ext cx="9645529" cy="2227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F96A4-DD0E-4D40-B4C7-8FD0EF6E441A}">
      <dsp:nvSpPr>
        <dsp:cNvPr id="0" name=""/>
        <dsp:cNvSpPr/>
      </dsp:nvSpPr>
      <dsp:spPr>
        <a:xfrm>
          <a:off x="0" y="962"/>
          <a:ext cx="11383371" cy="2253355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0B8D3F-6BE4-47FB-8537-C988008F9332}">
      <dsp:nvSpPr>
        <dsp:cNvPr id="0" name=""/>
        <dsp:cNvSpPr/>
      </dsp:nvSpPr>
      <dsp:spPr>
        <a:xfrm>
          <a:off x="681640" y="507967"/>
          <a:ext cx="1239345" cy="12393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C053F-0E90-4D46-82D6-B842071D1197}">
      <dsp:nvSpPr>
        <dsp:cNvPr id="0" name=""/>
        <dsp:cNvSpPr/>
      </dsp:nvSpPr>
      <dsp:spPr>
        <a:xfrm>
          <a:off x="2602625" y="962"/>
          <a:ext cx="8780745" cy="2253355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480" tIns="238480" rIns="238480" bIns="23848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Dual credit courses are offered at a discounted tuition rate.</a:t>
          </a:r>
        </a:p>
      </dsp:txBody>
      <dsp:txXfrm>
        <a:off x="2602625" y="962"/>
        <a:ext cx="8780745" cy="2253355"/>
      </dsp:txXfrm>
    </dsp:sp>
    <dsp:sp modelId="{B14F5D6A-42AE-4B01-9FA6-DAAB4219A6AF}">
      <dsp:nvSpPr>
        <dsp:cNvPr id="0" name=""/>
        <dsp:cNvSpPr/>
      </dsp:nvSpPr>
      <dsp:spPr>
        <a:xfrm>
          <a:off x="0" y="2817657"/>
          <a:ext cx="11383371" cy="2253355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E4C70-9662-4C47-80C1-238080DD3EDE}">
      <dsp:nvSpPr>
        <dsp:cNvPr id="0" name=""/>
        <dsp:cNvSpPr/>
      </dsp:nvSpPr>
      <dsp:spPr>
        <a:xfrm>
          <a:off x="681640" y="3324662"/>
          <a:ext cx="1239345" cy="12393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DA997-09FE-4600-8051-254A10E43302}">
      <dsp:nvSpPr>
        <dsp:cNvPr id="0" name=""/>
        <dsp:cNvSpPr/>
      </dsp:nvSpPr>
      <dsp:spPr>
        <a:xfrm>
          <a:off x="2602625" y="2817657"/>
          <a:ext cx="8780745" cy="2253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480" tIns="238480" rIns="238480" bIns="23848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dual credit tuition rate is outlined in the Howard College catalog and is approved for each academic year.</a:t>
          </a:r>
        </a:p>
      </dsp:txBody>
      <dsp:txXfrm>
        <a:off x="2602625" y="2817657"/>
        <a:ext cx="8780745" cy="2253355"/>
      </dsp:txXfrm>
    </dsp:sp>
    <dsp:sp modelId="{C3C9C94B-9B9B-459B-964B-04DEA47C4689}">
      <dsp:nvSpPr>
        <dsp:cNvPr id="0" name=""/>
        <dsp:cNvSpPr/>
      </dsp:nvSpPr>
      <dsp:spPr>
        <a:xfrm>
          <a:off x="0" y="5634351"/>
          <a:ext cx="11383371" cy="2253355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661FD7-5152-4DC9-B52A-BE836D7CC4A7}">
      <dsp:nvSpPr>
        <dsp:cNvPr id="0" name=""/>
        <dsp:cNvSpPr/>
      </dsp:nvSpPr>
      <dsp:spPr>
        <a:xfrm>
          <a:off x="681640" y="6141356"/>
          <a:ext cx="1239345" cy="12393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2E0905-C577-4CD8-94BC-BAC6A14E73D4}">
      <dsp:nvSpPr>
        <dsp:cNvPr id="0" name=""/>
        <dsp:cNvSpPr/>
      </dsp:nvSpPr>
      <dsp:spPr>
        <a:xfrm>
          <a:off x="2602625" y="5634351"/>
          <a:ext cx="8780745" cy="2253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480" tIns="238480" rIns="238480" bIns="23848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MOST courses do not require textbooks, however, if a textbook is required, students are responsible for the cost of the textbook and any other fee associated with the course.</a:t>
          </a:r>
        </a:p>
      </dsp:txBody>
      <dsp:txXfrm>
        <a:off x="2602625" y="5634351"/>
        <a:ext cx="8780745" cy="22533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AAB70-9729-448C-9A6F-9C280C030EC1}">
      <dsp:nvSpPr>
        <dsp:cNvPr id="0" name=""/>
        <dsp:cNvSpPr/>
      </dsp:nvSpPr>
      <dsp:spPr>
        <a:xfrm>
          <a:off x="0" y="0"/>
          <a:ext cx="130351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1AB1A-9F9A-4ABA-AE78-223E12A13D14}">
      <dsp:nvSpPr>
        <dsp:cNvPr id="0" name=""/>
        <dsp:cNvSpPr/>
      </dsp:nvSpPr>
      <dsp:spPr>
        <a:xfrm>
          <a:off x="0" y="0"/>
          <a:ext cx="2607022" cy="8088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>
              <a:solidFill>
                <a:schemeClr val="bg1"/>
              </a:solidFill>
            </a:rPr>
            <a:t>To be eligible for the FAST program tuition rates, a student must:</a:t>
          </a:r>
        </a:p>
      </dsp:txBody>
      <dsp:txXfrm>
        <a:off x="0" y="0"/>
        <a:ext cx="2607022" cy="8088210"/>
      </dsp:txXfrm>
    </dsp:sp>
    <dsp:sp modelId="{273405A8-CE9E-4271-80A2-F39B522E9B7D}">
      <dsp:nvSpPr>
        <dsp:cNvPr id="0" name=""/>
        <dsp:cNvSpPr/>
      </dsp:nvSpPr>
      <dsp:spPr>
        <a:xfrm>
          <a:off x="2802549" y="95079"/>
          <a:ext cx="10232562" cy="1901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bg1"/>
              </a:solidFill>
            </a:rPr>
            <a:t>Be enrolled in an eligible dual credit course at a public school district or charter school, and</a:t>
          </a:r>
        </a:p>
      </dsp:txBody>
      <dsp:txXfrm>
        <a:off x="2802549" y="95079"/>
        <a:ext cx="10232562" cy="1901598"/>
      </dsp:txXfrm>
    </dsp:sp>
    <dsp:sp modelId="{3AFBEA23-8B04-4C58-9B82-40217CC48D22}">
      <dsp:nvSpPr>
        <dsp:cNvPr id="0" name=""/>
        <dsp:cNvSpPr/>
      </dsp:nvSpPr>
      <dsp:spPr>
        <a:xfrm>
          <a:off x="2607022" y="1996678"/>
          <a:ext cx="10428089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5CCF3-6CF0-467C-A692-54B88E169DE8}">
      <dsp:nvSpPr>
        <dsp:cNvPr id="0" name=""/>
        <dsp:cNvSpPr/>
      </dsp:nvSpPr>
      <dsp:spPr>
        <a:xfrm>
          <a:off x="2802549" y="2091758"/>
          <a:ext cx="10232562" cy="1901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bg1"/>
              </a:solidFill>
            </a:rPr>
            <a:t>Be taking a course offered through an institution of higher education that has opted to participate in FAST, and</a:t>
          </a:r>
        </a:p>
      </dsp:txBody>
      <dsp:txXfrm>
        <a:off x="2802549" y="2091758"/>
        <a:ext cx="10232562" cy="1901598"/>
      </dsp:txXfrm>
    </dsp:sp>
    <dsp:sp modelId="{A3733A1A-842A-4B39-A935-A6A79A62766B}">
      <dsp:nvSpPr>
        <dsp:cNvPr id="0" name=""/>
        <dsp:cNvSpPr/>
      </dsp:nvSpPr>
      <dsp:spPr>
        <a:xfrm>
          <a:off x="2607022" y="3993356"/>
          <a:ext cx="10428089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CABCCD-AAFA-492A-B7D2-61C5DC48ED65}">
      <dsp:nvSpPr>
        <dsp:cNvPr id="0" name=""/>
        <dsp:cNvSpPr/>
      </dsp:nvSpPr>
      <dsp:spPr>
        <a:xfrm>
          <a:off x="2802549" y="4088436"/>
          <a:ext cx="10232562" cy="1901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bg1"/>
              </a:solidFill>
            </a:rPr>
            <a:t>Have qualified for free/reduced lunch in any of the</a:t>
          </a:r>
          <a:r>
            <a:rPr lang="en-US" sz="3800" b="1" kern="1200" dirty="0">
              <a:solidFill>
                <a:schemeClr val="bg1"/>
              </a:solidFill>
            </a:rPr>
            <a:t> FOUR</a:t>
          </a:r>
          <a:r>
            <a:rPr lang="en-US" sz="3800" kern="1200" dirty="0">
              <a:solidFill>
                <a:schemeClr val="bg1"/>
              </a:solidFill>
            </a:rPr>
            <a:t> school years</a:t>
          </a:r>
          <a:r>
            <a:rPr lang="en-US" sz="3800" b="1" kern="1200" dirty="0">
              <a:solidFill>
                <a:schemeClr val="bg1"/>
              </a:solidFill>
            </a:rPr>
            <a:t> PRIOR</a:t>
          </a:r>
          <a:r>
            <a:rPr lang="en-US" sz="3800" kern="1200" dirty="0">
              <a:solidFill>
                <a:schemeClr val="bg1"/>
              </a:solidFill>
            </a:rPr>
            <a:t> to the academic year in which they enroll in a dual credit course.</a:t>
          </a:r>
        </a:p>
      </dsp:txBody>
      <dsp:txXfrm>
        <a:off x="2802549" y="4088436"/>
        <a:ext cx="10232562" cy="1901598"/>
      </dsp:txXfrm>
    </dsp:sp>
    <dsp:sp modelId="{1E924B25-72C4-4448-832C-17A4E98AA9A6}">
      <dsp:nvSpPr>
        <dsp:cNvPr id="0" name=""/>
        <dsp:cNvSpPr/>
      </dsp:nvSpPr>
      <dsp:spPr>
        <a:xfrm>
          <a:off x="2607022" y="5990034"/>
          <a:ext cx="10428089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9A6885-8F71-4443-9220-1AC376E923B4}">
      <dsp:nvSpPr>
        <dsp:cNvPr id="0" name=""/>
        <dsp:cNvSpPr/>
      </dsp:nvSpPr>
      <dsp:spPr>
        <a:xfrm>
          <a:off x="2802549" y="6085114"/>
          <a:ext cx="10232562" cy="1901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bg1"/>
              </a:solidFill>
            </a:rPr>
            <a:t>Questions about student eligibility should be addressed through the high school counselor</a:t>
          </a:r>
        </a:p>
      </dsp:txBody>
      <dsp:txXfrm>
        <a:off x="2802549" y="6085114"/>
        <a:ext cx="10232562" cy="1901598"/>
      </dsp:txXfrm>
    </dsp:sp>
    <dsp:sp modelId="{48DAD870-FA33-4CA2-ABC1-834411095FE3}">
      <dsp:nvSpPr>
        <dsp:cNvPr id="0" name=""/>
        <dsp:cNvSpPr/>
      </dsp:nvSpPr>
      <dsp:spPr>
        <a:xfrm>
          <a:off x="2607022" y="7986712"/>
          <a:ext cx="10428089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33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95085" y="14992"/>
            <a:ext cx="537299" cy="4052838"/>
            <a:chOff x="0" y="0"/>
            <a:chExt cx="141511" cy="1067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1511" cy="1067414"/>
            </a:xfrm>
            <a:custGeom>
              <a:avLst/>
              <a:gdLst/>
              <a:ahLst/>
              <a:cxnLst/>
              <a:rect l="l" t="t" r="r" b="b"/>
              <a:pathLst>
                <a:path w="141511" h="1067414">
                  <a:moveTo>
                    <a:pt x="0" y="0"/>
                  </a:moveTo>
                  <a:lnTo>
                    <a:pt x="141511" y="0"/>
                  </a:lnTo>
                  <a:lnTo>
                    <a:pt x="141511" y="1067414"/>
                  </a:lnTo>
                  <a:lnTo>
                    <a:pt x="0" y="10674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1511" cy="1105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395085" y="9105900"/>
            <a:ext cx="537299" cy="4052838"/>
            <a:chOff x="0" y="0"/>
            <a:chExt cx="141511" cy="10674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1511" cy="1067414"/>
            </a:xfrm>
            <a:custGeom>
              <a:avLst/>
              <a:gdLst/>
              <a:ahLst/>
              <a:cxnLst/>
              <a:rect l="l" t="t" r="r" b="b"/>
              <a:pathLst>
                <a:path w="141511" h="1067414">
                  <a:moveTo>
                    <a:pt x="0" y="0"/>
                  </a:moveTo>
                  <a:lnTo>
                    <a:pt x="141511" y="0"/>
                  </a:lnTo>
                  <a:lnTo>
                    <a:pt x="141511" y="1067414"/>
                  </a:lnTo>
                  <a:lnTo>
                    <a:pt x="0" y="10674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41511" cy="1105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246443" y="3482258"/>
            <a:ext cx="9447309" cy="5666602"/>
            <a:chOff x="0" y="0"/>
            <a:chExt cx="12596412" cy="7555469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 t="5014" b="5014"/>
            <a:stretch>
              <a:fillRect/>
            </a:stretch>
          </p:blipFill>
          <p:spPr>
            <a:xfrm>
              <a:off x="0" y="0"/>
              <a:ext cx="12596412" cy="7555469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0" y="0"/>
            <a:ext cx="537299" cy="10287000"/>
            <a:chOff x="0" y="0"/>
            <a:chExt cx="141511" cy="27093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1511" cy="2709333"/>
            </a:xfrm>
            <a:custGeom>
              <a:avLst/>
              <a:gdLst/>
              <a:ahLst/>
              <a:cxnLst/>
              <a:rect l="l" t="t" r="r" b="b"/>
              <a:pathLst>
                <a:path w="141511" h="2709333">
                  <a:moveTo>
                    <a:pt x="0" y="0"/>
                  </a:moveTo>
                  <a:lnTo>
                    <a:pt x="141511" y="0"/>
                  </a:lnTo>
                  <a:lnTo>
                    <a:pt x="14151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41511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3486421" y="547900"/>
            <a:ext cx="2637252" cy="2401450"/>
          </a:xfrm>
          <a:custGeom>
            <a:avLst/>
            <a:gdLst/>
            <a:ahLst/>
            <a:cxnLst/>
            <a:rect l="l" t="t" r="r" b="b"/>
            <a:pathLst>
              <a:path w="2637252" h="2401450">
                <a:moveTo>
                  <a:pt x="0" y="0"/>
                </a:moveTo>
                <a:lnTo>
                  <a:pt x="2637252" y="0"/>
                </a:lnTo>
                <a:lnTo>
                  <a:pt x="2637252" y="2401451"/>
                </a:lnTo>
                <a:lnTo>
                  <a:pt x="0" y="24014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234020" y="1981797"/>
            <a:ext cx="6263586" cy="3857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56"/>
              </a:lnSpc>
              <a:spcBef>
                <a:spcPct val="0"/>
              </a:spcBef>
            </a:pPr>
            <a:r>
              <a:rPr lang="en-US" sz="10754" spc="-107">
                <a:solidFill>
                  <a:srgbClr val="FFFFFF"/>
                </a:solidFill>
                <a:latin typeface="Poppins Semi-Bold"/>
              </a:rPr>
              <a:t>HOWARDCOLLEGE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-412373" y="5839538"/>
            <a:ext cx="9556373" cy="2000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66"/>
              </a:lnSpc>
              <a:spcBef>
                <a:spcPct val="0"/>
              </a:spcBef>
            </a:pPr>
            <a:r>
              <a:rPr lang="en-US" sz="5619" spc="1449" dirty="0">
                <a:solidFill>
                  <a:srgbClr val="FFFFFF"/>
                </a:solidFill>
                <a:latin typeface="Poppins"/>
              </a:rPr>
              <a:t>DUAL CREDIT PRESENTATION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33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97098" y="5691"/>
            <a:ext cx="5190902" cy="10275618"/>
            <a:chOff x="0" y="0"/>
            <a:chExt cx="194003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40036" cy="2709333"/>
            </a:xfrm>
            <a:custGeom>
              <a:avLst/>
              <a:gdLst/>
              <a:ahLst/>
              <a:cxnLst/>
              <a:rect l="l" t="t" r="r" b="b"/>
              <a:pathLst>
                <a:path w="1940036" h="2709333">
                  <a:moveTo>
                    <a:pt x="0" y="0"/>
                  </a:moveTo>
                  <a:lnTo>
                    <a:pt x="1940036" y="0"/>
                  </a:lnTo>
                  <a:lnTo>
                    <a:pt x="194003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4003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091406" y="5151288"/>
            <a:ext cx="5347556" cy="5143500"/>
            <a:chOff x="0" y="0"/>
            <a:chExt cx="1940036" cy="13546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40036" cy="1354667"/>
            </a:xfrm>
            <a:custGeom>
              <a:avLst/>
              <a:gdLst/>
              <a:ahLst/>
              <a:cxnLst/>
              <a:rect l="l" t="t" r="r" b="b"/>
              <a:pathLst>
                <a:path w="1940036" h="1354667">
                  <a:moveTo>
                    <a:pt x="0" y="0"/>
                  </a:moveTo>
                  <a:lnTo>
                    <a:pt x="1940036" y="0"/>
                  </a:lnTo>
                  <a:lnTo>
                    <a:pt x="1940036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940036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9" name="Picture 9" descr="Arrow in a bulls ey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6" r="22126"/>
          <a:stretch/>
        </p:blipFill>
        <p:spPr>
          <a:xfrm>
            <a:off x="13099142" y="2861015"/>
            <a:ext cx="5182342" cy="741348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36450" y="537474"/>
            <a:ext cx="12730554" cy="97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2"/>
              </a:lnSpc>
            </a:pPr>
            <a:r>
              <a:rPr lang="en-US" sz="6600" i="1" spc="-2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EXPECTATIONS</a:t>
            </a:r>
            <a:endParaRPr lang="en-US" sz="6600" i="1" dirty="0">
              <a:solidFill>
                <a:srgbClr val="000000"/>
              </a:solidFill>
              <a:latin typeface="Calibri"/>
              <a:ea typeface="Calibri"/>
              <a:cs typeface="Poppins Medium"/>
            </a:endParaRPr>
          </a:p>
          <a:p>
            <a:pPr>
              <a:lnSpc>
                <a:spcPts val="3782"/>
              </a:lnSpc>
            </a:pPr>
            <a:endParaRPr lang="en-US" sz="4400" i="1" spc="-27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ts val="3782"/>
              </a:lnSpc>
            </a:pPr>
            <a:r>
              <a:rPr lang="en-US" sz="4400" i="1" spc="-2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</a:t>
            </a:r>
            <a:r>
              <a:rPr lang="en-US" sz="3600" i="1" spc="-27" dirty="0">
                <a:solidFill>
                  <a:srgbClr val="FFFFFF"/>
                </a:solidFill>
                <a:latin typeface="Calibri"/>
                <a:ea typeface="Calibri"/>
                <a:cs typeface="Poppins Medium"/>
              </a:rPr>
              <a:t>n order for students to be successful, the following expectations can serve as a general guide:</a:t>
            </a:r>
            <a:endParaRPr lang="en-US" sz="3600" i="1">
              <a:latin typeface="Calibri"/>
              <a:ea typeface="Calibri"/>
              <a:cs typeface="Poppins Medium"/>
            </a:endParaRPr>
          </a:p>
          <a:p>
            <a:pPr>
              <a:lnSpc>
                <a:spcPts val="3782"/>
              </a:lnSpc>
            </a:pPr>
            <a:endParaRPr lang="en-US" sz="4400" i="1" spc="-27" dirty="0">
              <a:solidFill>
                <a:schemeClr val="bg1"/>
              </a:solidFill>
              <a:latin typeface="Calibri"/>
              <a:ea typeface="Calibri"/>
              <a:cs typeface="Poppins Medium"/>
            </a:endParaRPr>
          </a:p>
          <a:p>
            <a:pPr marL="457200" indent="-457200">
              <a:lnSpc>
                <a:spcPts val="3782"/>
              </a:lnSpc>
              <a:buFont typeface="Arial" pitchFamily="2" charset="2"/>
              <a:buChar char="•"/>
            </a:pPr>
            <a:r>
              <a:rPr lang="en-US" sz="3200" dirty="0">
                <a:solidFill>
                  <a:schemeClr val="bg1"/>
                </a:solidFill>
                <a:latin typeface="Poppins"/>
                <a:ea typeface="Calibri"/>
                <a:cs typeface="Poppins"/>
              </a:rPr>
              <a:t>On average, college students should plan to study at least </a:t>
            </a:r>
            <a:r>
              <a:rPr lang="en-US" sz="3200" b="1" dirty="0">
                <a:solidFill>
                  <a:schemeClr val="bg1"/>
                </a:solidFill>
                <a:latin typeface="Poppins"/>
                <a:ea typeface="Calibri"/>
                <a:cs typeface="Poppins"/>
              </a:rPr>
              <a:t>three </a:t>
            </a:r>
            <a:r>
              <a:rPr lang="en-US" sz="3200" b="1" dirty="0">
                <a:solidFill>
                  <a:schemeClr val="bg1"/>
                </a:solidFill>
                <a:latin typeface="Poppins"/>
                <a:ea typeface="Calibri"/>
                <a:cs typeface="Calibri"/>
              </a:rPr>
              <a:t>hours a week for every credit hour</a:t>
            </a:r>
            <a:r>
              <a:rPr lang="en-US" sz="3200" dirty="0">
                <a:solidFill>
                  <a:schemeClr val="bg1"/>
                </a:solidFill>
                <a:latin typeface="Poppins"/>
                <a:ea typeface="Calibri"/>
                <a:cs typeface="Poppins"/>
              </a:rPr>
              <a:t>.</a:t>
            </a:r>
          </a:p>
          <a:p>
            <a:pPr marL="457200" indent="-457200">
              <a:lnSpc>
                <a:spcPts val="3782"/>
              </a:lnSpc>
              <a:buFont typeface="Arial" pitchFamily="2" charset="2"/>
              <a:buChar char="•"/>
            </a:pPr>
            <a:r>
              <a:rPr lang="en-US" sz="3200" dirty="0">
                <a:solidFill>
                  <a:schemeClr val="bg1"/>
                </a:solidFill>
                <a:latin typeface="Poppins"/>
                <a:ea typeface="Calibri"/>
                <a:cs typeface="Poppins"/>
              </a:rPr>
              <a:t>Students should schedule extra study time when exams are </a:t>
            </a:r>
            <a:r>
              <a:rPr lang="en-US" sz="3200" dirty="0">
                <a:solidFill>
                  <a:schemeClr val="bg1"/>
                </a:solidFill>
                <a:latin typeface="Poppins"/>
                <a:ea typeface="Calibri"/>
                <a:cs typeface="Calibri"/>
              </a:rPr>
              <a:t>planned or course </a:t>
            </a:r>
            <a:r>
              <a:rPr lang="en-US" sz="3000" dirty="0">
                <a:solidFill>
                  <a:schemeClr val="bg1"/>
                </a:solidFill>
                <a:latin typeface="Poppins"/>
                <a:ea typeface="Calibri"/>
                <a:cs typeface="Calibri"/>
              </a:rPr>
              <a:t>projects</a:t>
            </a:r>
            <a:r>
              <a:rPr lang="en-US" sz="3200" dirty="0">
                <a:solidFill>
                  <a:schemeClr val="bg1"/>
                </a:solidFill>
                <a:latin typeface="Poppins"/>
                <a:ea typeface="Calibri"/>
                <a:cs typeface="Calibri"/>
              </a:rPr>
              <a:t> are due.</a:t>
            </a:r>
          </a:p>
          <a:p>
            <a:pPr marL="457200" indent="-457200">
              <a:lnSpc>
                <a:spcPts val="3782"/>
              </a:lnSpc>
              <a:buFont typeface="Arial" pitchFamily="2" charset="2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Poppins"/>
                <a:ea typeface="Calibri"/>
                <a:cs typeface="Poppins"/>
              </a:rPr>
              <a:t>Dual credit students are expected to perform at the college level </a:t>
            </a:r>
            <a:r>
              <a:rPr lang="en-US" sz="3200" b="1" dirty="0">
                <a:solidFill>
                  <a:schemeClr val="bg1"/>
                </a:solidFill>
                <a:latin typeface="Poppins"/>
                <a:ea typeface="Calibri"/>
                <a:cs typeface="Calibri"/>
              </a:rPr>
              <a:t>and honor all deadlines set by Howard College and instructors.</a:t>
            </a:r>
            <a:r>
              <a:rPr lang="en-US" sz="3200" dirty="0">
                <a:solidFill>
                  <a:schemeClr val="bg1"/>
                </a:solidFill>
                <a:latin typeface="Poppins"/>
                <a:ea typeface="Calibri"/>
                <a:cs typeface="Poppins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Poppins"/>
                <a:ea typeface="Calibri"/>
                <a:cs typeface="Calibri"/>
              </a:rPr>
              <a:t>Individual professors distribute class policies and syllabi detailing course requirements the first week of class.</a:t>
            </a:r>
          </a:p>
          <a:p>
            <a:pPr marL="457200" indent="-457200">
              <a:lnSpc>
                <a:spcPts val="3782"/>
              </a:lnSpc>
              <a:buFont typeface="Arial" pitchFamily="2" charset="2"/>
              <a:buChar char="•"/>
            </a:pPr>
            <a:r>
              <a:rPr lang="en-US" sz="3200" dirty="0">
                <a:solidFill>
                  <a:schemeClr val="bg1"/>
                </a:solidFill>
                <a:latin typeface="Poppins"/>
                <a:ea typeface="Calibri"/>
                <a:cs typeface="Poppins"/>
              </a:rPr>
              <a:t>College-level courses may include controversial, sensitive, and/or </a:t>
            </a:r>
            <a:r>
              <a:rPr lang="en-US" sz="3200" dirty="0">
                <a:solidFill>
                  <a:schemeClr val="bg1"/>
                </a:solidFill>
                <a:latin typeface="Poppins"/>
                <a:ea typeface="Calibri"/>
                <a:cs typeface="Calibri"/>
              </a:rPr>
              <a:t>adult material. Students are expected to have the readiness for college-level rigor and content.</a:t>
            </a:r>
          </a:p>
          <a:p>
            <a:pPr marL="457200" indent="-457200">
              <a:lnSpc>
                <a:spcPts val="3782"/>
              </a:lnSpc>
              <a:buFont typeface="Arial" pitchFamily="2" charset="2"/>
              <a:buChar char="•"/>
            </a:pPr>
            <a:r>
              <a:rPr lang="en-US" sz="3200" dirty="0">
                <a:solidFill>
                  <a:schemeClr val="bg1"/>
                </a:solidFill>
                <a:latin typeface="Poppins"/>
                <a:ea typeface="Calibri"/>
                <a:cs typeface="Poppins"/>
              </a:rPr>
              <a:t>Students should read and/or print the course syllabus and make </a:t>
            </a:r>
            <a:r>
              <a:rPr lang="en-US" sz="3200" dirty="0">
                <a:solidFill>
                  <a:schemeClr val="bg1"/>
                </a:solidFill>
                <a:latin typeface="Poppins"/>
                <a:ea typeface="Calibri"/>
                <a:cs typeface="Calibri"/>
              </a:rPr>
              <a:t>regular contact with their instructor.</a:t>
            </a:r>
            <a:endParaRPr lang="en-US" sz="3200">
              <a:solidFill>
                <a:schemeClr val="bg1"/>
              </a:solidFill>
              <a:latin typeface="Poppins"/>
              <a:ea typeface="Calibri"/>
              <a:cs typeface="Calibri"/>
            </a:endParaRPr>
          </a:p>
          <a:p>
            <a:pPr algn="just">
              <a:lnSpc>
                <a:spcPts val="3922"/>
              </a:lnSpc>
            </a:pPr>
            <a:endParaRPr lang="en-US" sz="2700" spc="-27" dirty="0">
              <a:solidFill>
                <a:srgbClr val="FFFFFF"/>
              </a:solidFill>
              <a:latin typeface="Poppins"/>
              <a:cs typeface="Poppins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33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366076" cy="8633964"/>
            <a:chOff x="0" y="0"/>
            <a:chExt cx="1940036" cy="22739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40036" cy="2273966"/>
            </a:xfrm>
            <a:custGeom>
              <a:avLst/>
              <a:gdLst/>
              <a:ahLst/>
              <a:cxnLst/>
              <a:rect l="l" t="t" r="r" b="b"/>
              <a:pathLst>
                <a:path w="1940036" h="2273966">
                  <a:moveTo>
                    <a:pt x="0" y="0"/>
                  </a:moveTo>
                  <a:lnTo>
                    <a:pt x="1940036" y="0"/>
                  </a:lnTo>
                  <a:lnTo>
                    <a:pt x="1940036" y="2273966"/>
                  </a:lnTo>
                  <a:lnTo>
                    <a:pt x="0" y="22739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40036" cy="23120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5168642"/>
            <a:ext cx="7366076" cy="3465322"/>
            <a:chOff x="0" y="0"/>
            <a:chExt cx="1940036" cy="91267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40036" cy="912677"/>
            </a:xfrm>
            <a:custGeom>
              <a:avLst/>
              <a:gdLst/>
              <a:ahLst/>
              <a:cxnLst/>
              <a:rect l="l" t="t" r="r" b="b"/>
              <a:pathLst>
                <a:path w="1940036" h="912677">
                  <a:moveTo>
                    <a:pt x="0" y="0"/>
                  </a:moveTo>
                  <a:lnTo>
                    <a:pt x="1940036" y="0"/>
                  </a:lnTo>
                  <a:lnTo>
                    <a:pt x="1940036" y="912677"/>
                  </a:lnTo>
                  <a:lnTo>
                    <a:pt x="0" y="912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940036" cy="950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90702" y="640163"/>
            <a:ext cx="6405015" cy="9127155"/>
            <a:chOff x="0" y="0"/>
            <a:chExt cx="7734888" cy="1173822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 l="9115" t="20278" r="13513" b="1443"/>
            <a:stretch>
              <a:fillRect/>
            </a:stretch>
          </p:blipFill>
          <p:spPr>
            <a:xfrm>
              <a:off x="0" y="0"/>
              <a:ext cx="7734888" cy="11738220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7680101" y="256526"/>
            <a:ext cx="7920246" cy="939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60"/>
              </a:lnSpc>
            </a:pPr>
            <a:r>
              <a:rPr lang="en-US" sz="7200" spc="-66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NEXT STEPS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82821" y="1727189"/>
            <a:ext cx="10119981" cy="7804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lnSpc>
                <a:spcPts val="3779"/>
              </a:lnSpc>
              <a:buFont typeface="+mj-lt"/>
              <a:buAutoNum type="alphaLcParenR"/>
            </a:pPr>
            <a:r>
              <a:rPr lang="en-US" sz="3600" spc="-27" dirty="0">
                <a:solidFill>
                  <a:srgbClr val="FFFFFF"/>
                </a:solidFill>
                <a:latin typeface="Poppins"/>
              </a:rPr>
              <a:t>Have questions? Ask them now!</a:t>
            </a:r>
            <a:endParaRPr lang="en-US" sz="3600" spc="-27">
              <a:solidFill>
                <a:srgbClr val="FFFFFF"/>
              </a:solidFill>
              <a:latin typeface="Poppins"/>
              <a:cs typeface="Poppins"/>
            </a:endParaRPr>
          </a:p>
          <a:p>
            <a:pPr marL="514350" indent="-514350">
              <a:lnSpc>
                <a:spcPts val="3779"/>
              </a:lnSpc>
              <a:buAutoNum type="alphaLcParenR"/>
            </a:pPr>
            <a:endParaRPr lang="en-US" sz="3600" spc="-27" dirty="0">
              <a:solidFill>
                <a:srgbClr val="FFFFFF"/>
              </a:solidFill>
              <a:latin typeface="Poppins"/>
            </a:endParaRPr>
          </a:p>
          <a:p>
            <a:pPr marL="514350" indent="-514350">
              <a:lnSpc>
                <a:spcPts val="3779"/>
              </a:lnSpc>
              <a:buFont typeface="+mj-lt"/>
              <a:buAutoNum type="alphaLcParenR"/>
            </a:pPr>
            <a:r>
              <a:rPr lang="en-US" sz="3600" spc="-27" dirty="0">
                <a:solidFill>
                  <a:srgbClr val="FFFFFF"/>
                </a:solidFill>
                <a:latin typeface="Poppins"/>
              </a:rPr>
              <a:t>Complete the online application for Howard College at applytexas.org</a:t>
            </a:r>
            <a:endParaRPr lang="en-US" sz="3600" spc="-27">
              <a:solidFill>
                <a:srgbClr val="FFFFFF"/>
              </a:solidFill>
              <a:latin typeface="Poppins"/>
              <a:cs typeface="Poppins"/>
            </a:endParaRPr>
          </a:p>
          <a:p>
            <a:pPr marL="514350" indent="-514350">
              <a:lnSpc>
                <a:spcPts val="3779"/>
              </a:lnSpc>
              <a:buAutoNum type="alphaLcParenR"/>
            </a:pPr>
            <a:endParaRPr lang="en-US" sz="3600" spc="-27" dirty="0">
              <a:solidFill>
                <a:srgbClr val="FFFFFF"/>
              </a:solidFill>
              <a:latin typeface="Poppins"/>
            </a:endParaRPr>
          </a:p>
          <a:p>
            <a:pPr marL="514350" indent="-514350">
              <a:lnSpc>
                <a:spcPts val="3779"/>
              </a:lnSpc>
              <a:buFont typeface="+mj-lt"/>
              <a:buAutoNum type="alphaLcParenR"/>
            </a:pPr>
            <a:r>
              <a:rPr lang="en-US" sz="3600" spc="-27" dirty="0">
                <a:solidFill>
                  <a:srgbClr val="FFFFFF"/>
                </a:solidFill>
                <a:latin typeface="Poppins"/>
              </a:rPr>
              <a:t>Fill out the Parent Agreement Form (can be obtained from the high school counselor)</a:t>
            </a:r>
            <a:endParaRPr lang="en-US" sz="3600" spc="-27">
              <a:solidFill>
                <a:srgbClr val="FFFFFF"/>
              </a:solidFill>
              <a:latin typeface="Poppins"/>
              <a:cs typeface="Poppins"/>
            </a:endParaRPr>
          </a:p>
          <a:p>
            <a:pPr marL="514350" indent="-514350">
              <a:lnSpc>
                <a:spcPts val="3779"/>
              </a:lnSpc>
              <a:buAutoNum type="alphaLcParenR"/>
            </a:pPr>
            <a:endParaRPr lang="en-US" sz="3600" spc="-27" dirty="0">
              <a:solidFill>
                <a:srgbClr val="FFFFFF"/>
              </a:solidFill>
              <a:latin typeface="Poppins"/>
            </a:endParaRPr>
          </a:p>
          <a:p>
            <a:pPr marL="514350" indent="-514350">
              <a:lnSpc>
                <a:spcPts val="3779"/>
              </a:lnSpc>
              <a:buFont typeface="+mj-lt"/>
              <a:buAutoNum type="alphaLcParenR"/>
            </a:pPr>
            <a:r>
              <a:rPr lang="en-US" sz="3600" spc="-27" dirty="0">
                <a:solidFill>
                  <a:srgbClr val="FFFFFF"/>
                </a:solidFill>
                <a:latin typeface="Poppins"/>
              </a:rPr>
              <a:t>Meet with your assigned advisor and explore Pathways to establish an initial plan</a:t>
            </a:r>
            <a:endParaRPr lang="en-US" sz="3600" spc="-27">
              <a:solidFill>
                <a:srgbClr val="FFFFFF"/>
              </a:solidFill>
              <a:latin typeface="Poppins"/>
              <a:cs typeface="Poppins"/>
            </a:endParaRPr>
          </a:p>
          <a:p>
            <a:pPr marL="514350" indent="-514350">
              <a:lnSpc>
                <a:spcPts val="3779"/>
              </a:lnSpc>
              <a:buAutoNum type="alphaLcParenR"/>
            </a:pPr>
            <a:endParaRPr lang="en-US" sz="3600" spc="-27" dirty="0">
              <a:solidFill>
                <a:srgbClr val="FFFFFF"/>
              </a:solidFill>
              <a:latin typeface="Poppins"/>
            </a:endParaRPr>
          </a:p>
          <a:p>
            <a:pPr marL="514350" indent="-514350">
              <a:lnSpc>
                <a:spcPts val="3779"/>
              </a:lnSpc>
              <a:buFont typeface="+mj-lt"/>
              <a:buAutoNum type="alphaLcParenR"/>
            </a:pPr>
            <a:r>
              <a:rPr lang="en-US" sz="3600" spc="-27" dirty="0">
                <a:solidFill>
                  <a:srgbClr val="FFFFFF"/>
                </a:solidFill>
                <a:latin typeface="Poppins"/>
              </a:rPr>
              <a:t>Work with your assigned advisor to get your schedule card completed for the upcoming semester. </a:t>
            </a:r>
            <a:endParaRPr lang="en-US" sz="2800" spc="-27" dirty="0">
              <a:solidFill>
                <a:srgbClr val="FFFFFF"/>
              </a:solidFill>
              <a:latin typeface="Poppins"/>
              <a:cs typeface="Poppins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3125583" y="9936747"/>
            <a:ext cx="4133717" cy="3306072"/>
            <a:chOff x="0" y="0"/>
            <a:chExt cx="1088716" cy="87073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88716" cy="870735"/>
            </a:xfrm>
            <a:custGeom>
              <a:avLst/>
              <a:gdLst/>
              <a:ahLst/>
              <a:cxnLst/>
              <a:rect l="l" t="t" r="r" b="b"/>
              <a:pathLst>
                <a:path w="1088716" h="870735">
                  <a:moveTo>
                    <a:pt x="0" y="0"/>
                  </a:moveTo>
                  <a:lnTo>
                    <a:pt x="1088716" y="0"/>
                  </a:lnTo>
                  <a:lnTo>
                    <a:pt x="1088716" y="870735"/>
                  </a:lnTo>
                  <a:lnTo>
                    <a:pt x="0" y="8707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088716" cy="908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33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986" y="-731521"/>
            <a:ext cx="18288000" cy="5303520"/>
            <a:chOff x="-42648" y="-975361"/>
            <a:chExt cx="24384000" cy="7071360"/>
          </a:xfrm>
        </p:grpSpPr>
        <p:pic>
          <p:nvPicPr>
            <p:cNvPr id="3" name="Picture 3"/>
            <p:cNvPicPr preferRelativeResize="0"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67" b="38984"/>
            <a:stretch/>
          </p:blipFill>
          <p:spPr>
            <a:xfrm>
              <a:off x="-42648" y="-975361"/>
              <a:ext cx="24384000" cy="707136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022128" y="3511726"/>
            <a:ext cx="12243743" cy="1631774"/>
            <a:chOff x="0" y="0"/>
            <a:chExt cx="3224690" cy="42976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24690" cy="429768"/>
            </a:xfrm>
            <a:custGeom>
              <a:avLst/>
              <a:gdLst/>
              <a:ahLst/>
              <a:cxnLst/>
              <a:rect l="l" t="t" r="r" b="b"/>
              <a:pathLst>
                <a:path w="3224690" h="429768">
                  <a:moveTo>
                    <a:pt x="203200" y="0"/>
                  </a:moveTo>
                  <a:lnTo>
                    <a:pt x="3021490" y="0"/>
                  </a:lnTo>
                  <a:lnTo>
                    <a:pt x="3224690" y="429768"/>
                  </a:lnTo>
                  <a:lnTo>
                    <a:pt x="0" y="42976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D1333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27000" y="-38100"/>
              <a:ext cx="2970690" cy="467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5735419" y="8172237"/>
            <a:ext cx="12243743" cy="1631774"/>
            <a:chOff x="0" y="0"/>
            <a:chExt cx="3224690" cy="4297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24690" cy="429768"/>
            </a:xfrm>
            <a:custGeom>
              <a:avLst/>
              <a:gdLst/>
              <a:ahLst/>
              <a:cxnLst/>
              <a:rect l="l" t="t" r="r" b="b"/>
              <a:pathLst>
                <a:path w="3224690" h="429768">
                  <a:moveTo>
                    <a:pt x="203200" y="0"/>
                  </a:moveTo>
                  <a:lnTo>
                    <a:pt x="3021490" y="0"/>
                  </a:lnTo>
                  <a:lnTo>
                    <a:pt x="3224690" y="429768"/>
                  </a:lnTo>
                  <a:lnTo>
                    <a:pt x="0" y="42976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27000" y="-38100"/>
              <a:ext cx="2970690" cy="467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9691162" y="8172237"/>
            <a:ext cx="12243743" cy="1631774"/>
            <a:chOff x="0" y="0"/>
            <a:chExt cx="3224690" cy="42976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24690" cy="429768"/>
            </a:xfrm>
            <a:custGeom>
              <a:avLst/>
              <a:gdLst/>
              <a:ahLst/>
              <a:cxnLst/>
              <a:rect l="l" t="t" r="r" b="b"/>
              <a:pathLst>
                <a:path w="3224690" h="429768">
                  <a:moveTo>
                    <a:pt x="203200" y="0"/>
                  </a:moveTo>
                  <a:lnTo>
                    <a:pt x="3021490" y="0"/>
                  </a:lnTo>
                  <a:lnTo>
                    <a:pt x="3224690" y="429768"/>
                  </a:lnTo>
                  <a:lnTo>
                    <a:pt x="0" y="42976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27000" y="-38100"/>
              <a:ext cx="2970690" cy="467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31986" y="9831287"/>
            <a:ext cx="18351972" cy="455713"/>
            <a:chOff x="0" y="0"/>
            <a:chExt cx="4833441" cy="12002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33441" cy="120023"/>
            </a:xfrm>
            <a:custGeom>
              <a:avLst/>
              <a:gdLst/>
              <a:ahLst/>
              <a:cxnLst/>
              <a:rect l="l" t="t" r="r" b="b"/>
              <a:pathLst>
                <a:path w="4833441" h="120023">
                  <a:moveTo>
                    <a:pt x="0" y="0"/>
                  </a:moveTo>
                  <a:lnTo>
                    <a:pt x="4833441" y="0"/>
                  </a:lnTo>
                  <a:lnTo>
                    <a:pt x="4833441" y="120023"/>
                  </a:lnTo>
                  <a:lnTo>
                    <a:pt x="0" y="1200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833441" cy="158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3801218" y="3916682"/>
            <a:ext cx="10359357" cy="2120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481"/>
              </a:lnSpc>
              <a:spcBef>
                <a:spcPct val="0"/>
              </a:spcBef>
            </a:pPr>
            <a:r>
              <a:rPr lang="en-US" sz="11772" spc="-117">
                <a:solidFill>
                  <a:srgbClr val="FFFFFF"/>
                </a:solidFill>
                <a:latin typeface="Poppins Semi-Bold"/>
              </a:rPr>
              <a:t>WELCOME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83370" y="6072005"/>
            <a:ext cx="15921260" cy="1009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66"/>
              </a:lnSpc>
              <a:spcBef>
                <a:spcPct val="0"/>
              </a:spcBef>
            </a:pPr>
            <a:r>
              <a:rPr lang="en-US" sz="5619">
                <a:solidFill>
                  <a:srgbClr val="FFFFFF"/>
                </a:solidFill>
                <a:latin typeface="Poppins"/>
              </a:rPr>
              <a:t>PARENTS AND STUDENTS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33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986" y="9831287"/>
            <a:ext cx="18351972" cy="455713"/>
            <a:chOff x="0" y="0"/>
            <a:chExt cx="4833441" cy="120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33441" cy="120023"/>
            </a:xfrm>
            <a:custGeom>
              <a:avLst/>
              <a:gdLst/>
              <a:ahLst/>
              <a:cxnLst/>
              <a:rect l="l" t="t" r="r" b="b"/>
              <a:pathLst>
                <a:path w="4833441" h="120023">
                  <a:moveTo>
                    <a:pt x="0" y="0"/>
                  </a:moveTo>
                  <a:lnTo>
                    <a:pt x="4833441" y="0"/>
                  </a:lnTo>
                  <a:lnTo>
                    <a:pt x="4833441" y="120023"/>
                  </a:lnTo>
                  <a:lnTo>
                    <a:pt x="0" y="1200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33441" cy="158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1986" y="0"/>
            <a:ext cx="18351972" cy="455713"/>
            <a:chOff x="0" y="0"/>
            <a:chExt cx="4833441" cy="1200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33441" cy="120023"/>
            </a:xfrm>
            <a:custGeom>
              <a:avLst/>
              <a:gdLst/>
              <a:ahLst/>
              <a:cxnLst/>
              <a:rect l="l" t="t" r="r" b="b"/>
              <a:pathLst>
                <a:path w="4833441" h="120023">
                  <a:moveTo>
                    <a:pt x="0" y="0"/>
                  </a:moveTo>
                  <a:lnTo>
                    <a:pt x="4833441" y="0"/>
                  </a:lnTo>
                  <a:lnTo>
                    <a:pt x="4833441" y="120023"/>
                  </a:lnTo>
                  <a:lnTo>
                    <a:pt x="0" y="1200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33441" cy="158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906909" y="1263116"/>
            <a:ext cx="12474183" cy="1145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86"/>
              </a:lnSpc>
            </a:pPr>
            <a:r>
              <a:rPr lang="en-US" sz="8652" spc="-86">
                <a:solidFill>
                  <a:srgbClr val="FFFFFF"/>
                </a:solidFill>
                <a:latin typeface="Poppins Semi-Bold"/>
              </a:rPr>
              <a:t>DUAL CREDIT WITH HC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06398" y="3940450"/>
            <a:ext cx="1030459" cy="694903"/>
            <a:chOff x="0" y="0"/>
            <a:chExt cx="903964" cy="6096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03964" cy="609600"/>
            </a:xfrm>
            <a:custGeom>
              <a:avLst/>
              <a:gdLst/>
              <a:ahLst/>
              <a:cxnLst/>
              <a:rect l="l" t="t" r="r" b="b"/>
              <a:pathLst>
                <a:path w="903964" h="609600">
                  <a:moveTo>
                    <a:pt x="203200" y="0"/>
                  </a:moveTo>
                  <a:lnTo>
                    <a:pt x="903964" y="0"/>
                  </a:lnTo>
                  <a:lnTo>
                    <a:pt x="700764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1600" y="-28575"/>
              <a:ext cx="700764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552690" y="3940450"/>
            <a:ext cx="1030459" cy="694903"/>
            <a:chOff x="0" y="0"/>
            <a:chExt cx="903964" cy="6096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03964" cy="609600"/>
            </a:xfrm>
            <a:custGeom>
              <a:avLst/>
              <a:gdLst/>
              <a:ahLst/>
              <a:cxnLst/>
              <a:rect l="l" t="t" r="r" b="b"/>
              <a:pathLst>
                <a:path w="903964" h="609600">
                  <a:moveTo>
                    <a:pt x="203200" y="0"/>
                  </a:moveTo>
                  <a:lnTo>
                    <a:pt x="903964" y="0"/>
                  </a:lnTo>
                  <a:lnTo>
                    <a:pt x="700764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1600" y="-28575"/>
              <a:ext cx="700764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606398" y="6268335"/>
            <a:ext cx="1030459" cy="694903"/>
            <a:chOff x="0" y="0"/>
            <a:chExt cx="903964" cy="6096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03964" cy="609600"/>
            </a:xfrm>
            <a:custGeom>
              <a:avLst/>
              <a:gdLst/>
              <a:ahLst/>
              <a:cxnLst/>
              <a:rect l="l" t="t" r="r" b="b"/>
              <a:pathLst>
                <a:path w="903964" h="609600">
                  <a:moveTo>
                    <a:pt x="203200" y="0"/>
                  </a:moveTo>
                  <a:lnTo>
                    <a:pt x="903964" y="0"/>
                  </a:lnTo>
                  <a:lnTo>
                    <a:pt x="700764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600" y="-28575"/>
              <a:ext cx="700764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552690" y="6268335"/>
            <a:ext cx="1030459" cy="694903"/>
            <a:chOff x="0" y="0"/>
            <a:chExt cx="903964" cy="6096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03964" cy="609600"/>
            </a:xfrm>
            <a:custGeom>
              <a:avLst/>
              <a:gdLst/>
              <a:ahLst/>
              <a:cxnLst/>
              <a:rect l="l" t="t" r="r" b="b"/>
              <a:pathLst>
                <a:path w="903964" h="609600">
                  <a:moveTo>
                    <a:pt x="203200" y="0"/>
                  </a:moveTo>
                  <a:lnTo>
                    <a:pt x="903964" y="0"/>
                  </a:lnTo>
                  <a:lnTo>
                    <a:pt x="700764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01600" y="-28575"/>
              <a:ext cx="700764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606398" y="5105190"/>
            <a:ext cx="1030459" cy="694903"/>
            <a:chOff x="0" y="0"/>
            <a:chExt cx="903964" cy="6096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03964" cy="609600"/>
            </a:xfrm>
            <a:custGeom>
              <a:avLst/>
              <a:gdLst/>
              <a:ahLst/>
              <a:cxnLst/>
              <a:rect l="l" t="t" r="r" b="b"/>
              <a:pathLst>
                <a:path w="903964" h="609600">
                  <a:moveTo>
                    <a:pt x="203200" y="0"/>
                  </a:moveTo>
                  <a:lnTo>
                    <a:pt x="903964" y="0"/>
                  </a:lnTo>
                  <a:lnTo>
                    <a:pt x="700764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01600" y="-28575"/>
              <a:ext cx="700764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552690" y="5105190"/>
            <a:ext cx="1030459" cy="694903"/>
            <a:chOff x="0" y="0"/>
            <a:chExt cx="903964" cy="6096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903964" cy="609600"/>
            </a:xfrm>
            <a:custGeom>
              <a:avLst/>
              <a:gdLst/>
              <a:ahLst/>
              <a:cxnLst/>
              <a:rect l="l" t="t" r="r" b="b"/>
              <a:pathLst>
                <a:path w="903964" h="609600">
                  <a:moveTo>
                    <a:pt x="203200" y="0"/>
                  </a:moveTo>
                  <a:lnTo>
                    <a:pt x="903964" y="0"/>
                  </a:lnTo>
                  <a:lnTo>
                    <a:pt x="700764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01600" y="-28575"/>
              <a:ext cx="700764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772360" y="4056267"/>
            <a:ext cx="1164072" cy="694903"/>
            <a:chOff x="0" y="0"/>
            <a:chExt cx="1021176" cy="6096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021176" cy="609600"/>
            </a:xfrm>
            <a:custGeom>
              <a:avLst/>
              <a:gdLst/>
              <a:ahLst/>
              <a:cxnLst/>
              <a:rect l="l" t="t" r="r" b="b"/>
              <a:pathLst>
                <a:path w="1021176" h="609600">
                  <a:moveTo>
                    <a:pt x="203200" y="0"/>
                  </a:moveTo>
                  <a:lnTo>
                    <a:pt x="1021176" y="0"/>
                  </a:lnTo>
                  <a:lnTo>
                    <a:pt x="817976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01600" y="-28575"/>
              <a:ext cx="817976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718651" y="4056267"/>
            <a:ext cx="1164072" cy="694903"/>
            <a:chOff x="0" y="0"/>
            <a:chExt cx="1021176" cy="6096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021176" cy="609600"/>
            </a:xfrm>
            <a:custGeom>
              <a:avLst/>
              <a:gdLst/>
              <a:ahLst/>
              <a:cxnLst/>
              <a:rect l="l" t="t" r="r" b="b"/>
              <a:pathLst>
                <a:path w="1021176" h="609600">
                  <a:moveTo>
                    <a:pt x="203200" y="0"/>
                  </a:moveTo>
                  <a:lnTo>
                    <a:pt x="1021176" y="0"/>
                  </a:lnTo>
                  <a:lnTo>
                    <a:pt x="817976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01600" y="-28575"/>
              <a:ext cx="817976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772360" y="6384152"/>
            <a:ext cx="1164072" cy="694903"/>
            <a:chOff x="0" y="0"/>
            <a:chExt cx="1021176" cy="6096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021176" cy="609600"/>
            </a:xfrm>
            <a:custGeom>
              <a:avLst/>
              <a:gdLst/>
              <a:ahLst/>
              <a:cxnLst/>
              <a:rect l="l" t="t" r="r" b="b"/>
              <a:pathLst>
                <a:path w="1021176" h="609600">
                  <a:moveTo>
                    <a:pt x="203200" y="0"/>
                  </a:moveTo>
                  <a:lnTo>
                    <a:pt x="1021176" y="0"/>
                  </a:lnTo>
                  <a:lnTo>
                    <a:pt x="817976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01600" y="-28575"/>
              <a:ext cx="817976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718651" y="6384152"/>
            <a:ext cx="1164072" cy="694903"/>
            <a:chOff x="0" y="0"/>
            <a:chExt cx="1021176" cy="6096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021176" cy="609600"/>
            </a:xfrm>
            <a:custGeom>
              <a:avLst/>
              <a:gdLst/>
              <a:ahLst/>
              <a:cxnLst/>
              <a:rect l="l" t="t" r="r" b="b"/>
              <a:pathLst>
                <a:path w="1021176" h="609600">
                  <a:moveTo>
                    <a:pt x="203200" y="0"/>
                  </a:moveTo>
                  <a:lnTo>
                    <a:pt x="1021176" y="0"/>
                  </a:lnTo>
                  <a:lnTo>
                    <a:pt x="817976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01600" y="-28575"/>
              <a:ext cx="817976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772360" y="5221007"/>
            <a:ext cx="1164072" cy="694903"/>
            <a:chOff x="0" y="0"/>
            <a:chExt cx="1021176" cy="6096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021176" cy="609600"/>
            </a:xfrm>
            <a:custGeom>
              <a:avLst/>
              <a:gdLst/>
              <a:ahLst/>
              <a:cxnLst/>
              <a:rect l="l" t="t" r="r" b="b"/>
              <a:pathLst>
                <a:path w="1021176" h="609600">
                  <a:moveTo>
                    <a:pt x="203200" y="0"/>
                  </a:moveTo>
                  <a:lnTo>
                    <a:pt x="1021176" y="0"/>
                  </a:lnTo>
                  <a:lnTo>
                    <a:pt x="817976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01600" y="-28575"/>
              <a:ext cx="817976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9718651" y="5221007"/>
            <a:ext cx="1164072" cy="694903"/>
            <a:chOff x="0" y="0"/>
            <a:chExt cx="1021176" cy="6096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021176" cy="609600"/>
            </a:xfrm>
            <a:custGeom>
              <a:avLst/>
              <a:gdLst/>
              <a:ahLst/>
              <a:cxnLst/>
              <a:rect l="l" t="t" r="r" b="b"/>
              <a:pathLst>
                <a:path w="1021176" h="609600">
                  <a:moveTo>
                    <a:pt x="203200" y="0"/>
                  </a:moveTo>
                  <a:lnTo>
                    <a:pt x="1021176" y="0"/>
                  </a:lnTo>
                  <a:lnTo>
                    <a:pt x="817976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01600" y="-28575"/>
              <a:ext cx="817976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3101124" y="4022296"/>
            <a:ext cx="5791391" cy="61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0"/>
              </a:lnSpc>
            </a:pPr>
            <a:r>
              <a:rPr lang="en-US" sz="4027" spc="-40">
                <a:solidFill>
                  <a:srgbClr val="FFFFFF"/>
                </a:solidFill>
                <a:latin typeface="Poppins Medium"/>
              </a:rPr>
              <a:t>About Howard College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1047415" y="4022296"/>
            <a:ext cx="5224584" cy="61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0"/>
              </a:lnSpc>
            </a:pPr>
            <a:r>
              <a:rPr lang="en-US" sz="4027" spc="-40">
                <a:solidFill>
                  <a:srgbClr val="FFFFFF"/>
                </a:solidFill>
                <a:latin typeface="Poppins Medium"/>
              </a:rPr>
              <a:t>Cost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101124" y="6350181"/>
            <a:ext cx="6061041" cy="61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0"/>
              </a:lnSpc>
            </a:pPr>
            <a:r>
              <a:rPr lang="en-US" sz="4027" spc="-40">
                <a:solidFill>
                  <a:srgbClr val="FFFFFF"/>
                </a:solidFill>
                <a:latin typeface="Poppins Medium"/>
              </a:rPr>
              <a:t>Eligibility 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1047415" y="6350181"/>
            <a:ext cx="5415732" cy="578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0"/>
              </a:lnSpc>
            </a:pPr>
            <a:r>
              <a:rPr lang="en-US" sz="4027" spc="-40" dirty="0">
                <a:solidFill>
                  <a:srgbClr val="FFFFFF"/>
                </a:solidFill>
                <a:latin typeface="Poppins Medium"/>
              </a:rPr>
              <a:t>Next Steps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101124" y="5187036"/>
            <a:ext cx="5661493" cy="61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0"/>
              </a:lnSpc>
            </a:pPr>
            <a:r>
              <a:rPr lang="en-US" sz="4027" spc="-40">
                <a:solidFill>
                  <a:srgbClr val="FFFFFF"/>
                </a:solidFill>
                <a:latin typeface="Poppins Medium"/>
              </a:rPr>
              <a:t>What is Dual Credit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1047415" y="5187036"/>
            <a:ext cx="5634186" cy="61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0"/>
              </a:lnSpc>
            </a:pPr>
            <a:r>
              <a:rPr lang="en-US" sz="4027" spc="-40">
                <a:solidFill>
                  <a:srgbClr val="FFFFFF"/>
                </a:solidFill>
                <a:latin typeface="Poppins Medium"/>
              </a:rPr>
              <a:t>Expectations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977689" y="4172684"/>
            <a:ext cx="736300" cy="538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9"/>
              </a:lnSpc>
            </a:pPr>
            <a:r>
              <a:rPr lang="en-US" sz="4065" spc="-40">
                <a:solidFill>
                  <a:srgbClr val="000000"/>
                </a:solidFill>
                <a:latin typeface="Poppins Semi-Bold"/>
              </a:rPr>
              <a:t>1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923980" y="4172684"/>
            <a:ext cx="736300" cy="538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9"/>
              </a:lnSpc>
            </a:pPr>
            <a:r>
              <a:rPr lang="en-US" sz="4065" spc="-40">
                <a:solidFill>
                  <a:srgbClr val="000000"/>
                </a:solidFill>
                <a:latin typeface="Poppins Semi-Bold"/>
              </a:rPr>
              <a:t>4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977689" y="6500569"/>
            <a:ext cx="736300" cy="538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9"/>
              </a:lnSpc>
            </a:pPr>
            <a:r>
              <a:rPr lang="en-US" sz="4065" spc="-40">
                <a:solidFill>
                  <a:srgbClr val="000000"/>
                </a:solidFill>
                <a:latin typeface="Poppins Semi-Bold"/>
              </a:rPr>
              <a:t>3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9923980" y="6500569"/>
            <a:ext cx="736300" cy="538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9"/>
              </a:lnSpc>
            </a:pPr>
            <a:r>
              <a:rPr lang="en-US" sz="4065" spc="-40">
                <a:solidFill>
                  <a:srgbClr val="000000"/>
                </a:solidFill>
                <a:latin typeface="Poppins Semi-Bold"/>
              </a:rPr>
              <a:t>6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977689" y="5337424"/>
            <a:ext cx="736300" cy="538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9"/>
              </a:lnSpc>
            </a:pPr>
            <a:r>
              <a:rPr lang="en-US" sz="4065" spc="-40">
                <a:solidFill>
                  <a:srgbClr val="000000"/>
                </a:solidFill>
                <a:latin typeface="Poppins Semi-Bold"/>
              </a:rPr>
              <a:t>2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9923980" y="5337424"/>
            <a:ext cx="736300" cy="538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9"/>
              </a:lnSpc>
            </a:pPr>
            <a:r>
              <a:rPr lang="en-US" sz="4065" spc="-40">
                <a:solidFill>
                  <a:srgbClr val="000000"/>
                </a:solidFill>
                <a:latin typeface="Poppins Semi-Bold"/>
              </a:rPr>
              <a:t>5</a:t>
            </a:r>
          </a:p>
        </p:txBody>
      </p:sp>
      <p:sp>
        <p:nvSpPr>
          <p:cNvPr id="57" name="AutoShape 57"/>
          <p:cNvSpPr/>
          <p:nvPr/>
        </p:nvSpPr>
        <p:spPr>
          <a:xfrm>
            <a:off x="5897880" y="2551166"/>
            <a:ext cx="649224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33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2682" y="1093997"/>
            <a:ext cx="1895377" cy="1278172"/>
            <a:chOff x="0" y="0"/>
            <a:chExt cx="903964" cy="60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03964" cy="609600"/>
            </a:xfrm>
            <a:custGeom>
              <a:avLst/>
              <a:gdLst/>
              <a:ahLst/>
              <a:cxnLst/>
              <a:rect l="l" t="t" r="r" b="b"/>
              <a:pathLst>
                <a:path w="903964" h="609600">
                  <a:moveTo>
                    <a:pt x="203200" y="0"/>
                  </a:moveTo>
                  <a:lnTo>
                    <a:pt x="903964" y="0"/>
                  </a:lnTo>
                  <a:lnTo>
                    <a:pt x="700764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28575"/>
              <a:ext cx="700764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8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07944" y="1307026"/>
            <a:ext cx="9350145" cy="1278172"/>
            <a:chOff x="0" y="0"/>
            <a:chExt cx="4459377" cy="6096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59377" cy="609600"/>
            </a:xfrm>
            <a:custGeom>
              <a:avLst/>
              <a:gdLst/>
              <a:ahLst/>
              <a:cxnLst/>
              <a:rect l="l" t="t" r="r" b="b"/>
              <a:pathLst>
                <a:path w="4459377" h="609600">
                  <a:moveTo>
                    <a:pt x="203200" y="0"/>
                  </a:moveTo>
                  <a:lnTo>
                    <a:pt x="4459377" y="0"/>
                  </a:lnTo>
                  <a:lnTo>
                    <a:pt x="425617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-28575"/>
              <a:ext cx="4256177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86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470091" y="1084796"/>
            <a:ext cx="6284030" cy="628403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6350000"/>
                  </a:moveTo>
                  <a:cubicBezTo>
                    <a:pt x="4928870" y="6350000"/>
                    <a:pt x="6350000" y="4928870"/>
                    <a:pt x="6350000" y="3175000"/>
                  </a:cubicBezTo>
                  <a:lnTo>
                    <a:pt x="6350000" y="0"/>
                  </a:lnTo>
                  <a:lnTo>
                    <a:pt x="3175000" y="0"/>
                  </a:lnTo>
                  <a:cubicBezTo>
                    <a:pt x="1421130" y="0"/>
                    <a:pt x="0" y="1421130"/>
                    <a:pt x="0" y="3175000"/>
                  </a:cubicBezTo>
                  <a:cubicBezTo>
                    <a:pt x="0" y="4928870"/>
                    <a:pt x="1421130" y="6350000"/>
                    <a:pt x="3175000" y="63500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314183" y="269211"/>
              <a:ext cx="5895974" cy="5627484"/>
            </a:xfrm>
            <a:custGeom>
              <a:avLst/>
              <a:gdLst/>
              <a:ahLst/>
              <a:cxnLst/>
              <a:rect l="l" t="t" r="r" b="b"/>
              <a:pathLst>
                <a:path w="5895974" h="5627484">
                  <a:moveTo>
                    <a:pt x="2947987" y="4502"/>
                  </a:moveTo>
                  <a:cubicBezTo>
                    <a:pt x="1941349" y="0"/>
                    <a:pt x="1009246" y="534452"/>
                    <a:pt x="504623" y="1405483"/>
                  </a:cubicBezTo>
                  <a:cubicBezTo>
                    <a:pt x="0" y="2276514"/>
                    <a:pt x="0" y="3350970"/>
                    <a:pt x="504623" y="4222001"/>
                  </a:cubicBezTo>
                  <a:cubicBezTo>
                    <a:pt x="1009246" y="5093033"/>
                    <a:pt x="1941349" y="5627484"/>
                    <a:pt x="2947987" y="5622982"/>
                  </a:cubicBezTo>
                  <a:cubicBezTo>
                    <a:pt x="3954625" y="5627484"/>
                    <a:pt x="4886728" y="5093033"/>
                    <a:pt x="5391351" y="4222001"/>
                  </a:cubicBezTo>
                  <a:cubicBezTo>
                    <a:pt x="5895974" y="3350970"/>
                    <a:pt x="5895974" y="2276514"/>
                    <a:pt x="5391351" y="1405483"/>
                  </a:cubicBezTo>
                  <a:cubicBezTo>
                    <a:pt x="4886728" y="534452"/>
                    <a:pt x="3954625" y="0"/>
                    <a:pt x="2947987" y="4502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472386" y="1588143"/>
            <a:ext cx="8994026" cy="820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89"/>
              </a:lnSpc>
            </a:pPr>
            <a:r>
              <a:rPr lang="en-US" sz="6211" spc="-62">
                <a:solidFill>
                  <a:srgbClr val="FFFFFF"/>
                </a:solidFill>
                <a:latin typeface="Poppins Semi-Bold"/>
              </a:rPr>
              <a:t>HOWARD COLLEGE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57665" y="2712894"/>
            <a:ext cx="11235724" cy="6992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200" b="1" dirty="0">
                <a:solidFill>
                  <a:srgbClr val="FFFFFF"/>
                </a:solidFill>
                <a:latin typeface="Poppins"/>
              </a:rPr>
              <a:t>FOR LEARNING, FOR EARNING, FOR LIFE!</a:t>
            </a:r>
            <a:endParaRPr lang="en-US" sz="3200" b="1">
              <a:solidFill>
                <a:srgbClr val="FFFFFF"/>
              </a:solidFill>
              <a:latin typeface="Poppins"/>
              <a:cs typeface="Poppins"/>
            </a:endParaRPr>
          </a:p>
          <a:p>
            <a:pPr algn="ctr">
              <a:lnSpc>
                <a:spcPts val="3640"/>
              </a:lnSpc>
            </a:pPr>
            <a:endParaRPr lang="en-US" sz="3200" dirty="0">
              <a:solidFill>
                <a:srgbClr val="FFFFFF"/>
              </a:solidFill>
              <a:latin typeface="Poppins"/>
              <a:cs typeface="Poppins"/>
            </a:endParaRPr>
          </a:p>
          <a:p>
            <a:pPr algn="ctr">
              <a:lnSpc>
                <a:spcPts val="3640"/>
              </a:lnSpc>
            </a:pPr>
            <a:r>
              <a:rPr lang="en-US" sz="3200" dirty="0">
                <a:solidFill>
                  <a:srgbClr val="FFFFFF"/>
                </a:solidFill>
                <a:latin typeface="Poppins"/>
              </a:rPr>
              <a:t>2-year Community College</a:t>
            </a:r>
            <a:endParaRPr lang="en-US" sz="3200">
              <a:solidFill>
                <a:srgbClr val="FFFFFF"/>
              </a:solidFill>
              <a:latin typeface="Poppins"/>
              <a:cs typeface="Poppins"/>
            </a:endParaRPr>
          </a:p>
          <a:p>
            <a:pPr algn="ctr">
              <a:lnSpc>
                <a:spcPts val="3640"/>
              </a:lnSpc>
            </a:pPr>
            <a:endParaRPr lang="en-US" sz="2800" dirty="0">
              <a:solidFill>
                <a:srgbClr val="FFFFFF"/>
              </a:solidFill>
              <a:latin typeface="Poppins"/>
              <a:cs typeface="Poppins"/>
            </a:endParaRPr>
          </a:p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Poppins"/>
              </a:rPr>
              <a:t>Career Technical programs up to two years in length leading to associate degrees or certificates.</a:t>
            </a:r>
            <a:endParaRPr lang="en-US" sz="3200">
              <a:solidFill>
                <a:srgbClr val="FFFFFF"/>
              </a:solidFill>
              <a:latin typeface="Poppins"/>
              <a:cs typeface="Poppins"/>
            </a:endParaRPr>
          </a:p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endParaRPr lang="en-US" sz="3200" dirty="0">
              <a:solidFill>
                <a:srgbClr val="FFFFFF"/>
              </a:solidFill>
              <a:latin typeface="Poppins"/>
            </a:endParaRPr>
          </a:p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Poppins"/>
              </a:rPr>
              <a:t>Vocational programs leading directly to employment in semi-skilled and skilled occupations.</a:t>
            </a:r>
            <a:endParaRPr lang="en-US" sz="3200">
              <a:solidFill>
                <a:srgbClr val="FFFFFF"/>
              </a:solidFill>
              <a:latin typeface="Poppins"/>
              <a:cs typeface="Poppins"/>
            </a:endParaRPr>
          </a:p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endParaRPr lang="en-US" sz="3200" dirty="0">
              <a:solidFill>
                <a:srgbClr val="FFFFFF"/>
              </a:solidFill>
              <a:latin typeface="Poppins"/>
              <a:cs typeface="Poppins"/>
            </a:endParaRPr>
          </a:p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Poppins"/>
              </a:rPr>
              <a:t>Academic transfer courses in arts and sciences that lead to associate degrees and transfer to the university level.</a:t>
            </a:r>
            <a:r>
              <a:rPr lang="en-US" sz="2800" dirty="0">
                <a:solidFill>
                  <a:srgbClr val="FFFFFF"/>
                </a:solidFill>
                <a:latin typeface="Poppins"/>
              </a:rPr>
              <a:t> </a:t>
            </a:r>
            <a:endParaRPr lang="en-US" sz="2800" dirty="0">
              <a:solidFill>
                <a:srgbClr val="FFFFFF"/>
              </a:solidFill>
              <a:latin typeface="Poppins"/>
              <a:cs typeface="Poppins"/>
            </a:endParaRPr>
          </a:p>
          <a:p>
            <a:pPr algn="just">
              <a:lnSpc>
                <a:spcPts val="3640"/>
              </a:lnSpc>
            </a:pPr>
            <a:endParaRPr lang="en-US" sz="2600" dirty="0">
              <a:solidFill>
                <a:srgbClr val="FFFFFF"/>
              </a:solidFill>
              <a:latin typeface="Poppins"/>
            </a:endParaRPr>
          </a:p>
          <a:p>
            <a:pPr algn="just">
              <a:lnSpc>
                <a:spcPts val="3640"/>
              </a:lnSpc>
              <a:spcBef>
                <a:spcPct val="0"/>
              </a:spcBef>
            </a:pPr>
            <a:endParaRPr lang="en-US" sz="2600" dirty="0">
              <a:solidFill>
                <a:srgbClr val="FFFFFF"/>
              </a:solidFill>
              <a:latin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33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2682" y="1093997"/>
            <a:ext cx="1895377" cy="1278172"/>
            <a:chOff x="0" y="0"/>
            <a:chExt cx="903964" cy="60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03964" cy="609600"/>
            </a:xfrm>
            <a:custGeom>
              <a:avLst/>
              <a:gdLst/>
              <a:ahLst/>
              <a:cxnLst/>
              <a:rect l="l" t="t" r="r" b="b"/>
              <a:pathLst>
                <a:path w="903964" h="609600">
                  <a:moveTo>
                    <a:pt x="203200" y="0"/>
                  </a:moveTo>
                  <a:lnTo>
                    <a:pt x="903964" y="0"/>
                  </a:lnTo>
                  <a:lnTo>
                    <a:pt x="700764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28575"/>
              <a:ext cx="700764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8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06319" y="1116526"/>
            <a:ext cx="9350145" cy="1278172"/>
            <a:chOff x="0" y="0"/>
            <a:chExt cx="4459377" cy="6096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59377" cy="609600"/>
            </a:xfrm>
            <a:custGeom>
              <a:avLst/>
              <a:gdLst/>
              <a:ahLst/>
              <a:cxnLst/>
              <a:rect l="l" t="t" r="r" b="b"/>
              <a:pathLst>
                <a:path w="4459377" h="609600">
                  <a:moveTo>
                    <a:pt x="203200" y="0"/>
                  </a:moveTo>
                  <a:lnTo>
                    <a:pt x="4459377" y="0"/>
                  </a:lnTo>
                  <a:lnTo>
                    <a:pt x="425617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-28575"/>
              <a:ext cx="4256177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86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938730" y="291026"/>
            <a:ext cx="6233613" cy="7525217"/>
            <a:chOff x="0" y="0"/>
            <a:chExt cx="6350000" cy="7665720"/>
          </a:xfrm>
        </p:grpSpPr>
        <p:sp>
          <p:nvSpPr>
            <p:cNvPr id="9" name="Freeform 9"/>
            <p:cNvSpPr/>
            <p:nvPr/>
          </p:nvSpPr>
          <p:spPr>
            <a:xfrm>
              <a:off x="-309880" y="-309880"/>
              <a:ext cx="6969760" cy="7975600"/>
            </a:xfrm>
            <a:custGeom>
              <a:avLst/>
              <a:gdLst/>
              <a:ahLst/>
              <a:cxnLst/>
              <a:rect l="l" t="t" r="r" b="b"/>
              <a:pathLst>
                <a:path w="6969760" h="7975600">
                  <a:moveTo>
                    <a:pt x="1239520" y="1239520"/>
                  </a:moveTo>
                  <a:cubicBezTo>
                    <a:pt x="0" y="2479040"/>
                    <a:pt x="0" y="4489450"/>
                    <a:pt x="1239520" y="5730240"/>
                  </a:cubicBezTo>
                  <a:lnTo>
                    <a:pt x="3484880" y="7975600"/>
                  </a:lnTo>
                  <a:lnTo>
                    <a:pt x="5730240" y="5730240"/>
                  </a:lnTo>
                  <a:cubicBezTo>
                    <a:pt x="6969760" y="4490720"/>
                    <a:pt x="6969760" y="2480310"/>
                    <a:pt x="5730240" y="1239520"/>
                  </a:cubicBezTo>
                  <a:cubicBezTo>
                    <a:pt x="4489450" y="0"/>
                    <a:pt x="2480310" y="0"/>
                    <a:pt x="1239520" y="123952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-36000">
              <a:off x="240599" y="369921"/>
              <a:ext cx="5906902" cy="5648257"/>
            </a:xfrm>
            <a:custGeom>
              <a:avLst/>
              <a:gdLst/>
              <a:ahLst/>
              <a:cxnLst/>
              <a:rect l="l" t="t" r="r" b="b"/>
              <a:pathLst>
                <a:path w="5906902" h="5648257">
                  <a:moveTo>
                    <a:pt x="2982869" y="15043"/>
                  </a:moveTo>
                  <a:cubicBezTo>
                    <a:pt x="1976334" y="0"/>
                    <a:pt x="1038684" y="524661"/>
                    <a:pt x="524968" y="1390361"/>
                  </a:cubicBezTo>
                  <a:cubicBezTo>
                    <a:pt x="11251" y="2256060"/>
                    <a:pt x="0" y="3330457"/>
                    <a:pt x="495474" y="4206724"/>
                  </a:cubicBezTo>
                  <a:cubicBezTo>
                    <a:pt x="990948" y="5082992"/>
                    <a:pt x="1917404" y="5627175"/>
                    <a:pt x="2924033" y="5633215"/>
                  </a:cubicBezTo>
                  <a:cubicBezTo>
                    <a:pt x="3930569" y="5648257"/>
                    <a:pt x="4868218" y="5123596"/>
                    <a:pt x="5381934" y="4257897"/>
                  </a:cubicBezTo>
                  <a:cubicBezTo>
                    <a:pt x="5895651" y="3392198"/>
                    <a:pt x="5906902" y="2317801"/>
                    <a:pt x="5411428" y="1441533"/>
                  </a:cubicBezTo>
                  <a:cubicBezTo>
                    <a:pt x="4915954" y="565265"/>
                    <a:pt x="3989498" y="21083"/>
                    <a:pt x="2982869" y="15043"/>
                  </a:cubicBezTo>
                  <a:close/>
                </a:path>
              </a:pathLst>
            </a:custGeom>
            <a:blipFill>
              <a:blip r:embed="rId2"/>
              <a:stretch>
                <a:fillRect l="-35925" t="-1838" r="-17100" b="-6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819972" y="1597642"/>
            <a:ext cx="8994026" cy="820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89"/>
              </a:lnSpc>
            </a:pPr>
            <a:r>
              <a:rPr lang="en-US" sz="6211" spc="-62">
                <a:solidFill>
                  <a:srgbClr val="FFFFFF"/>
                </a:solidFill>
                <a:latin typeface="Poppins Semi-Bold"/>
              </a:rPr>
              <a:t>WHAT IS DUAL CREDIT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41439" y="2685149"/>
            <a:ext cx="11402885" cy="69100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39"/>
              </a:lnSpc>
            </a:pPr>
            <a:r>
              <a:rPr lang="en-US" sz="2800" dirty="0">
                <a:solidFill>
                  <a:srgbClr val="FFFFFF"/>
                </a:solidFill>
                <a:latin typeface="Poppins"/>
              </a:rPr>
              <a:t>Students enrolled in Howard College will be eligible to be awarded credit towards high school graduation for completing certain college-level courses. The process of earning high school and college credit simultaneously is called dual credit.</a:t>
            </a:r>
            <a:endParaRPr lang="en-US" sz="2800" dirty="0">
              <a:solidFill>
                <a:srgbClr val="FFFFFF"/>
              </a:solidFill>
              <a:latin typeface="Poppins"/>
              <a:cs typeface="Poppins"/>
            </a:endParaRPr>
          </a:p>
          <a:p>
            <a:pPr algn="just">
              <a:lnSpc>
                <a:spcPts val="3639"/>
              </a:lnSpc>
            </a:pPr>
            <a:endParaRPr lang="en-US" sz="2800" dirty="0">
              <a:solidFill>
                <a:srgbClr val="FFFFFF"/>
              </a:solidFill>
              <a:latin typeface="Poppins"/>
              <a:cs typeface="Poppins"/>
            </a:endParaRPr>
          </a:p>
          <a:p>
            <a:pPr algn="just">
              <a:lnSpc>
                <a:spcPts val="3639"/>
              </a:lnSpc>
            </a:pPr>
            <a:r>
              <a:rPr lang="en-US" sz="2800" dirty="0">
                <a:solidFill>
                  <a:srgbClr val="FFFFFF"/>
                </a:solidFill>
                <a:latin typeface="Poppins"/>
              </a:rPr>
              <a:t>Method of delivery for courses could be face-to-face, online or virtual (Zoom).</a:t>
            </a:r>
            <a:endParaRPr lang="en-US" sz="2800" dirty="0">
              <a:solidFill>
                <a:srgbClr val="FFFFFF"/>
              </a:solidFill>
              <a:latin typeface="Poppins"/>
              <a:cs typeface="Poppins"/>
            </a:endParaRPr>
          </a:p>
          <a:p>
            <a:pPr algn="just">
              <a:lnSpc>
                <a:spcPts val="3639"/>
              </a:lnSpc>
            </a:pPr>
            <a:endParaRPr lang="en-US" sz="2800" dirty="0">
              <a:solidFill>
                <a:srgbClr val="FFFFFF"/>
              </a:solidFill>
              <a:latin typeface="Poppins"/>
              <a:cs typeface="Poppins"/>
            </a:endParaRPr>
          </a:p>
          <a:p>
            <a:pPr algn="just">
              <a:lnSpc>
                <a:spcPts val="3639"/>
              </a:lnSpc>
            </a:pPr>
            <a:r>
              <a:rPr lang="en-US" sz="2800" dirty="0">
                <a:solidFill>
                  <a:srgbClr val="FFFFFF"/>
                </a:solidFill>
                <a:latin typeface="Poppins"/>
              </a:rPr>
              <a:t>For face-to-face courses, students may take a course on a Howard College campus or at their high school campus with an embedded instructor.</a:t>
            </a:r>
            <a:endParaRPr lang="en-US" sz="2800" dirty="0">
              <a:solidFill>
                <a:srgbClr val="FFFFFF"/>
              </a:solidFill>
              <a:latin typeface="Poppins"/>
              <a:cs typeface="Poppins"/>
            </a:endParaRPr>
          </a:p>
          <a:p>
            <a:pPr algn="just">
              <a:lnSpc>
                <a:spcPts val="3639"/>
              </a:lnSpc>
            </a:pPr>
            <a:endParaRPr lang="en-US" sz="2800" dirty="0">
              <a:solidFill>
                <a:srgbClr val="FFFFFF"/>
              </a:solidFill>
              <a:latin typeface="Poppins"/>
              <a:cs typeface="Poppins"/>
            </a:endParaRPr>
          </a:p>
          <a:p>
            <a:pPr algn="just">
              <a:lnSpc>
                <a:spcPts val="3639"/>
              </a:lnSpc>
            </a:pPr>
            <a:r>
              <a:rPr lang="en-US" sz="2800" dirty="0">
                <a:solidFill>
                  <a:srgbClr val="FFFFFF"/>
                </a:solidFill>
                <a:latin typeface="Poppins"/>
              </a:rPr>
              <a:t>Howard College works with high school counselors to determine what courses are available to students for dual credit at each school. </a:t>
            </a:r>
            <a:endParaRPr lang="en-US" sz="2800" dirty="0">
              <a:solidFill>
                <a:srgbClr val="FFFFFF"/>
              </a:solidFill>
              <a:latin typeface="Poppins"/>
              <a:cs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33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4875" y="3022528"/>
            <a:ext cx="1030459" cy="694903"/>
            <a:chOff x="0" y="0"/>
            <a:chExt cx="903964" cy="60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03964" cy="609600"/>
            </a:xfrm>
            <a:custGeom>
              <a:avLst/>
              <a:gdLst/>
              <a:ahLst/>
              <a:cxnLst/>
              <a:rect l="l" t="t" r="r" b="b"/>
              <a:pathLst>
                <a:path w="903964" h="609600">
                  <a:moveTo>
                    <a:pt x="203200" y="0"/>
                  </a:moveTo>
                  <a:lnTo>
                    <a:pt x="903964" y="0"/>
                  </a:lnTo>
                  <a:lnTo>
                    <a:pt x="700764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28575"/>
              <a:ext cx="700764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04875" y="6734597"/>
            <a:ext cx="1030459" cy="694903"/>
            <a:chOff x="0" y="0"/>
            <a:chExt cx="903964" cy="6096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03964" cy="609600"/>
            </a:xfrm>
            <a:custGeom>
              <a:avLst/>
              <a:gdLst/>
              <a:ahLst/>
              <a:cxnLst/>
              <a:rect l="l" t="t" r="r" b="b"/>
              <a:pathLst>
                <a:path w="903964" h="609600">
                  <a:moveTo>
                    <a:pt x="203200" y="0"/>
                  </a:moveTo>
                  <a:lnTo>
                    <a:pt x="903964" y="0"/>
                  </a:lnTo>
                  <a:lnTo>
                    <a:pt x="700764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-28575"/>
              <a:ext cx="700764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910762" y="3022528"/>
            <a:ext cx="1030459" cy="694903"/>
            <a:chOff x="0" y="0"/>
            <a:chExt cx="903964" cy="6096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03964" cy="609600"/>
            </a:xfrm>
            <a:custGeom>
              <a:avLst/>
              <a:gdLst/>
              <a:ahLst/>
              <a:cxnLst/>
              <a:rect l="l" t="t" r="r" b="b"/>
              <a:pathLst>
                <a:path w="903964" h="609600">
                  <a:moveTo>
                    <a:pt x="203200" y="0"/>
                  </a:moveTo>
                  <a:lnTo>
                    <a:pt x="903964" y="0"/>
                  </a:lnTo>
                  <a:lnTo>
                    <a:pt x="700764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1600" y="-28575"/>
              <a:ext cx="700764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70837" y="3138345"/>
            <a:ext cx="1164072" cy="694903"/>
            <a:chOff x="0" y="0"/>
            <a:chExt cx="1021176" cy="6096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21176" cy="609600"/>
            </a:xfrm>
            <a:custGeom>
              <a:avLst/>
              <a:gdLst/>
              <a:ahLst/>
              <a:cxnLst/>
              <a:rect l="l" t="t" r="r" b="b"/>
              <a:pathLst>
                <a:path w="1021176" h="609600">
                  <a:moveTo>
                    <a:pt x="203200" y="0"/>
                  </a:moveTo>
                  <a:lnTo>
                    <a:pt x="1021176" y="0"/>
                  </a:lnTo>
                  <a:lnTo>
                    <a:pt x="817976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1600" y="-28575"/>
              <a:ext cx="817976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70837" y="6886997"/>
            <a:ext cx="1164072" cy="694903"/>
            <a:chOff x="0" y="0"/>
            <a:chExt cx="1021176" cy="6096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21176" cy="609600"/>
            </a:xfrm>
            <a:custGeom>
              <a:avLst/>
              <a:gdLst/>
              <a:ahLst/>
              <a:cxnLst/>
              <a:rect l="l" t="t" r="r" b="b"/>
              <a:pathLst>
                <a:path w="1021176" h="609600">
                  <a:moveTo>
                    <a:pt x="203200" y="0"/>
                  </a:moveTo>
                  <a:lnTo>
                    <a:pt x="1021176" y="0"/>
                  </a:lnTo>
                  <a:lnTo>
                    <a:pt x="817976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1600" y="-28575"/>
              <a:ext cx="817976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076724" y="3138345"/>
            <a:ext cx="1164072" cy="694903"/>
            <a:chOff x="0" y="0"/>
            <a:chExt cx="1021176" cy="6096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21176" cy="609600"/>
            </a:xfrm>
            <a:custGeom>
              <a:avLst/>
              <a:gdLst/>
              <a:ahLst/>
              <a:cxnLst/>
              <a:rect l="l" t="t" r="r" b="b"/>
              <a:pathLst>
                <a:path w="1021176" h="609600">
                  <a:moveTo>
                    <a:pt x="203200" y="0"/>
                  </a:moveTo>
                  <a:lnTo>
                    <a:pt x="1021176" y="0"/>
                  </a:lnTo>
                  <a:lnTo>
                    <a:pt x="817976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1600" y="-28575"/>
              <a:ext cx="817976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122946" y="23670"/>
            <a:ext cx="18410946" cy="2321548"/>
            <a:chOff x="0" y="0"/>
            <a:chExt cx="4848973" cy="61143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848973" cy="611437"/>
            </a:xfrm>
            <a:custGeom>
              <a:avLst/>
              <a:gdLst/>
              <a:ahLst/>
              <a:cxnLst/>
              <a:rect l="l" t="t" r="r" b="b"/>
              <a:pathLst>
                <a:path w="4848973" h="611437">
                  <a:moveTo>
                    <a:pt x="0" y="0"/>
                  </a:moveTo>
                  <a:lnTo>
                    <a:pt x="4848973" y="0"/>
                  </a:lnTo>
                  <a:lnTo>
                    <a:pt x="4848973" y="611437"/>
                  </a:lnTo>
                  <a:lnTo>
                    <a:pt x="0" y="6114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4848973" cy="6495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476643" y="904875"/>
            <a:ext cx="17334713" cy="998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97"/>
              </a:lnSpc>
            </a:pPr>
            <a:r>
              <a:rPr lang="en-US" sz="6634" spc="-66">
                <a:solidFill>
                  <a:srgbClr val="FFFFFF"/>
                </a:solidFill>
                <a:latin typeface="Poppins Semi-Bold"/>
              </a:rPr>
              <a:t>DUAL CREDIT PATHWAYS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372293" y="2897668"/>
            <a:ext cx="6262244" cy="686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80"/>
              </a:lnSpc>
            </a:pPr>
            <a:r>
              <a:rPr lang="en-US" sz="4527" spc="-45">
                <a:solidFill>
                  <a:srgbClr val="FFFFFF"/>
                </a:solidFill>
                <a:latin typeface="Poppins Medium"/>
              </a:rPr>
              <a:t>ACADEMIC TRANSFER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372293" y="6667152"/>
            <a:ext cx="6262244" cy="686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80"/>
              </a:lnSpc>
            </a:pPr>
            <a:r>
              <a:rPr lang="en-US" sz="4527" spc="-45" dirty="0">
                <a:solidFill>
                  <a:srgbClr val="FFFFFF"/>
                </a:solidFill>
                <a:latin typeface="Poppins Medium"/>
              </a:rPr>
              <a:t>HEALTH PATHWAYS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378181" y="2897668"/>
            <a:ext cx="6395594" cy="686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80"/>
              </a:lnSpc>
            </a:pPr>
            <a:r>
              <a:rPr lang="en-US" sz="4527" spc="-45">
                <a:solidFill>
                  <a:srgbClr val="FFFFFF"/>
                </a:solidFill>
                <a:latin typeface="Poppins Medium"/>
              </a:rPr>
              <a:t>CTE PATHWAYS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708425" y="3713486"/>
            <a:ext cx="6371086" cy="3119380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>
              <a:lnSpc>
                <a:spcPts val="3499"/>
              </a:lnSpc>
            </a:pPr>
            <a:r>
              <a:rPr lang="en-US" sz="2800" spc="-24" dirty="0">
                <a:solidFill>
                  <a:srgbClr val="FFFFFF"/>
                </a:solidFill>
                <a:latin typeface="Poppins"/>
              </a:rPr>
              <a:t>Core curriculum classes:</a:t>
            </a:r>
            <a:endParaRPr lang="en-US" sz="2800">
              <a:ea typeface="Calibri"/>
              <a:cs typeface="Calibri"/>
            </a:endParaRPr>
          </a:p>
          <a:p>
            <a:pPr>
              <a:lnSpc>
                <a:spcPts val="3499"/>
              </a:lnSpc>
            </a:pPr>
            <a:r>
              <a:rPr lang="en-US" sz="2800" spc="-24" dirty="0">
                <a:solidFill>
                  <a:srgbClr val="FFFFFF"/>
                </a:solidFill>
                <a:latin typeface="Poppins"/>
              </a:rPr>
              <a:t>English, History, Science, Math, Speech,  and Fine Arts as well as other required  courses such as Psychology, Government, Sociology, etc</a:t>
            </a:r>
            <a:r>
              <a:rPr lang="en-US" sz="2450" spc="-24" dirty="0">
                <a:solidFill>
                  <a:srgbClr val="FFFFFF"/>
                </a:solidFill>
                <a:latin typeface="Poppins"/>
              </a:rPr>
              <a:t>.</a:t>
            </a:r>
            <a:endParaRPr lang="en-US" sz="2450" spc="-24" dirty="0">
              <a:solidFill>
                <a:srgbClr val="FFFFFF"/>
              </a:solidFill>
              <a:latin typeface="Poppins"/>
              <a:cs typeface="Poppins"/>
            </a:endParaRPr>
          </a:p>
          <a:p>
            <a:pPr algn="just">
              <a:lnSpc>
                <a:spcPts val="3499"/>
              </a:lnSpc>
            </a:pPr>
            <a:endParaRPr lang="en-US" sz="2499" spc="-24" dirty="0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2353669" y="7775471"/>
            <a:ext cx="7039633" cy="1783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800" spc="-24" dirty="0">
                <a:solidFill>
                  <a:srgbClr val="FFFFFF"/>
                </a:solidFill>
                <a:latin typeface="Poppins"/>
              </a:rPr>
              <a:t>Community Health Care, Medical Billing and Coding, Certified Nurse Aide, Patient Care Tech, Pre-Nursing, Health Sciences </a:t>
            </a:r>
            <a:endParaRPr lang="en-US" sz="2499" spc="-24" dirty="0">
              <a:solidFill>
                <a:srgbClr val="FFFFFF"/>
              </a:solidFill>
              <a:latin typeface="Poppins"/>
              <a:cs typeface="Poppin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0359556" y="3794904"/>
            <a:ext cx="6414218" cy="13335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800" spc="-24" dirty="0">
                <a:solidFill>
                  <a:srgbClr val="FFFFFF"/>
                </a:solidFill>
                <a:latin typeface="Poppins"/>
              </a:rPr>
              <a:t>Criminal Justice, Education, Business, Entrepreneurship, and Welding </a:t>
            </a:r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1276165" y="3254761"/>
            <a:ext cx="736300" cy="538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9"/>
              </a:lnSpc>
            </a:pPr>
            <a:r>
              <a:rPr lang="en-US" sz="4065" spc="-40">
                <a:solidFill>
                  <a:srgbClr val="FFFFFF"/>
                </a:solidFill>
                <a:latin typeface="Poppins Semi-Bold"/>
              </a:rPr>
              <a:t>1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76165" y="7043630"/>
            <a:ext cx="736300" cy="538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9"/>
              </a:lnSpc>
            </a:pPr>
            <a:r>
              <a:rPr lang="en-US" sz="4065" spc="-40" dirty="0">
                <a:solidFill>
                  <a:srgbClr val="FFFFFF"/>
                </a:solidFill>
                <a:latin typeface="Poppins Semi-Bold"/>
              </a:rPr>
              <a:t>2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282053" y="3254761"/>
            <a:ext cx="736300" cy="538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9"/>
              </a:lnSpc>
            </a:pPr>
            <a:r>
              <a:rPr lang="en-US" sz="4065" spc="-40">
                <a:solidFill>
                  <a:srgbClr val="FFFFFF"/>
                </a:solidFill>
                <a:latin typeface="Poppins Semi-Bold"/>
              </a:rPr>
              <a:t>3</a:t>
            </a:r>
          </a:p>
        </p:txBody>
      </p:sp>
      <p:pic>
        <p:nvPicPr>
          <p:cNvPr id="35" name="Picture 34" descr="Students in library">
            <a:extLst>
              <a:ext uri="{FF2B5EF4-FFF2-40B4-BE49-F238E27FC236}">
                <a16:creationId xmlns:a16="http://schemas.microsoft.com/office/drawing/2014/main" id="{BE7B0051-0AB3-55F7-8F7F-8DFE47B19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9994" y="5471752"/>
            <a:ext cx="6768504" cy="44457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33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4851" y="794647"/>
            <a:ext cx="10838368" cy="988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60"/>
              </a:lnSpc>
            </a:pPr>
            <a:r>
              <a:rPr lang="en-US" sz="6600" spc="-66">
                <a:solidFill>
                  <a:srgbClr val="FFFFFF"/>
                </a:solidFill>
                <a:latin typeface="Poppins Semi-Bold"/>
              </a:rPr>
              <a:t>ELIGBILITY :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6998445" y="123212"/>
            <a:ext cx="1019680" cy="6177968"/>
            <a:chOff x="0" y="0"/>
            <a:chExt cx="339636" cy="166056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9636" cy="1660568"/>
            </a:xfrm>
            <a:custGeom>
              <a:avLst/>
              <a:gdLst/>
              <a:ahLst/>
              <a:cxnLst/>
              <a:rect l="l" t="t" r="r" b="b"/>
              <a:pathLst>
                <a:path w="339636" h="1660568">
                  <a:moveTo>
                    <a:pt x="0" y="0"/>
                  </a:moveTo>
                  <a:lnTo>
                    <a:pt x="339636" y="0"/>
                  </a:lnTo>
                  <a:lnTo>
                    <a:pt x="339636" y="1660568"/>
                  </a:lnTo>
                  <a:lnTo>
                    <a:pt x="0" y="16605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39636" cy="1698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05309" y="9970511"/>
            <a:ext cx="7443412" cy="514787"/>
            <a:chOff x="0" y="0"/>
            <a:chExt cx="1960405" cy="1355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60405" cy="135582"/>
            </a:xfrm>
            <a:custGeom>
              <a:avLst/>
              <a:gdLst/>
              <a:ahLst/>
              <a:cxnLst/>
              <a:rect l="l" t="t" r="r" b="b"/>
              <a:pathLst>
                <a:path w="1960405" h="135582">
                  <a:moveTo>
                    <a:pt x="0" y="0"/>
                  </a:moveTo>
                  <a:lnTo>
                    <a:pt x="1960405" y="0"/>
                  </a:lnTo>
                  <a:lnTo>
                    <a:pt x="1960405" y="135582"/>
                  </a:lnTo>
                  <a:lnTo>
                    <a:pt x="0" y="1355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960405" cy="1736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786242" y="127001"/>
            <a:ext cx="6249362" cy="9834413"/>
            <a:chOff x="0" y="0"/>
            <a:chExt cx="9120442" cy="1371600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 l="21235" r="21235"/>
            <a:stretch>
              <a:fillRect/>
            </a:stretch>
          </p:blipFill>
          <p:spPr>
            <a:xfrm>
              <a:off x="0" y="0"/>
              <a:ext cx="9120442" cy="13716000"/>
            </a:xfrm>
            <a:prstGeom prst="rect">
              <a:avLst/>
            </a:prstGeom>
          </p:spPr>
        </p:pic>
      </p:grpSp>
      <p:graphicFrame>
        <p:nvGraphicFramePr>
          <p:cNvPr id="13" name="TextBox 11">
            <a:extLst>
              <a:ext uri="{FF2B5EF4-FFF2-40B4-BE49-F238E27FC236}">
                <a16:creationId xmlns:a16="http://schemas.microsoft.com/office/drawing/2014/main" id="{787E5305-20CF-5629-D955-B26DF11058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8913581"/>
              </p:ext>
            </p:extLst>
          </p:nvPr>
        </p:nvGraphicFramePr>
        <p:xfrm>
          <a:off x="266714" y="2244346"/>
          <a:ext cx="9645529" cy="6688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33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3956" y="517585"/>
            <a:ext cx="1289555" cy="6304968"/>
            <a:chOff x="0" y="0"/>
            <a:chExt cx="339636" cy="16605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9636" cy="1660568"/>
            </a:xfrm>
            <a:custGeom>
              <a:avLst/>
              <a:gdLst/>
              <a:ahLst/>
              <a:cxnLst/>
              <a:rect l="l" t="t" r="r" b="b"/>
              <a:pathLst>
                <a:path w="339636" h="1660568">
                  <a:moveTo>
                    <a:pt x="0" y="0"/>
                  </a:moveTo>
                  <a:lnTo>
                    <a:pt x="339636" y="0"/>
                  </a:lnTo>
                  <a:lnTo>
                    <a:pt x="339636" y="1660568"/>
                  </a:lnTo>
                  <a:lnTo>
                    <a:pt x="0" y="16605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39636" cy="1698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0258" y="172528"/>
            <a:ext cx="5161050" cy="9790981"/>
            <a:chOff x="0" y="0"/>
            <a:chExt cx="7859060" cy="137160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14298" r="14298"/>
            <a:stretch>
              <a:fillRect/>
            </a:stretch>
          </p:blipFill>
          <p:spPr>
            <a:xfrm>
              <a:off x="0" y="0"/>
              <a:ext cx="7859060" cy="13716000"/>
            </a:xfrm>
            <a:prstGeom prst="rect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</p:pic>
      </p:grpSp>
      <p:grpSp>
        <p:nvGrpSpPr>
          <p:cNvPr id="7" name="Group 7"/>
          <p:cNvGrpSpPr/>
          <p:nvPr/>
        </p:nvGrpSpPr>
        <p:grpSpPr>
          <a:xfrm>
            <a:off x="11047646" y="9972238"/>
            <a:ext cx="7443412" cy="514787"/>
            <a:chOff x="0" y="0"/>
            <a:chExt cx="1960405" cy="1355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60405" cy="135582"/>
            </a:xfrm>
            <a:custGeom>
              <a:avLst/>
              <a:gdLst/>
              <a:ahLst/>
              <a:cxnLst/>
              <a:rect l="l" t="t" r="r" b="b"/>
              <a:pathLst>
                <a:path w="1960405" h="135582">
                  <a:moveTo>
                    <a:pt x="0" y="0"/>
                  </a:moveTo>
                  <a:lnTo>
                    <a:pt x="1960405" y="0"/>
                  </a:lnTo>
                  <a:lnTo>
                    <a:pt x="1960405" y="135582"/>
                  </a:lnTo>
                  <a:lnTo>
                    <a:pt x="0" y="1355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960405" cy="1736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490596" y="0"/>
            <a:ext cx="1289555" cy="433997"/>
            <a:chOff x="0" y="0"/>
            <a:chExt cx="339636" cy="11430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9636" cy="114304"/>
            </a:xfrm>
            <a:custGeom>
              <a:avLst/>
              <a:gdLst/>
              <a:ahLst/>
              <a:cxnLst/>
              <a:rect l="l" t="t" r="r" b="b"/>
              <a:pathLst>
                <a:path w="339636" h="114304">
                  <a:moveTo>
                    <a:pt x="0" y="0"/>
                  </a:moveTo>
                  <a:lnTo>
                    <a:pt x="339636" y="0"/>
                  </a:lnTo>
                  <a:lnTo>
                    <a:pt x="339636" y="114304"/>
                  </a:lnTo>
                  <a:lnTo>
                    <a:pt x="0" y="1143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39636" cy="152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506451" y="512146"/>
            <a:ext cx="9473000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60"/>
              </a:lnSpc>
            </a:pPr>
            <a:r>
              <a:rPr lang="en-US" sz="6000" spc="-66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COST:</a:t>
            </a:r>
            <a:endParaRPr lang="en-US" sz="6000" spc="-66" dirty="0">
              <a:solidFill>
                <a:srgbClr val="FFFFFF"/>
              </a:solidFill>
              <a:latin typeface="Poppins Semi-Bold"/>
            </a:endParaRPr>
          </a:p>
        </p:txBody>
      </p:sp>
      <p:graphicFrame>
        <p:nvGraphicFramePr>
          <p:cNvPr id="19" name="TextBox 17">
            <a:extLst>
              <a:ext uri="{FF2B5EF4-FFF2-40B4-BE49-F238E27FC236}">
                <a16:creationId xmlns:a16="http://schemas.microsoft.com/office/drawing/2014/main" id="{51F2DF4B-68BB-0E34-038A-A52EA58C7B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8368664"/>
              </p:ext>
            </p:extLst>
          </p:nvPr>
        </p:nvGraphicFramePr>
        <p:xfrm>
          <a:off x="6499948" y="1540223"/>
          <a:ext cx="11383371" cy="788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33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0855" y="0"/>
            <a:ext cx="1289555" cy="6304968"/>
            <a:chOff x="0" y="0"/>
            <a:chExt cx="339636" cy="16605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9636" cy="1660568"/>
            </a:xfrm>
            <a:custGeom>
              <a:avLst/>
              <a:gdLst/>
              <a:ahLst/>
              <a:cxnLst/>
              <a:rect l="l" t="t" r="r" b="b"/>
              <a:pathLst>
                <a:path w="339636" h="1660568">
                  <a:moveTo>
                    <a:pt x="0" y="0"/>
                  </a:moveTo>
                  <a:lnTo>
                    <a:pt x="339636" y="0"/>
                  </a:lnTo>
                  <a:lnTo>
                    <a:pt x="339636" y="1660568"/>
                  </a:lnTo>
                  <a:lnTo>
                    <a:pt x="0" y="16605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39636" cy="1698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706" y="274667"/>
            <a:ext cx="4571279" cy="9953625"/>
            <a:chOff x="0" y="0"/>
            <a:chExt cx="7859060" cy="137160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14298" r="14298"/>
            <a:stretch>
              <a:fillRect/>
            </a:stretch>
          </p:blipFill>
          <p:spPr>
            <a:xfrm>
              <a:off x="0" y="0"/>
              <a:ext cx="7859060" cy="13716000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11047646" y="9972238"/>
            <a:ext cx="7443412" cy="514787"/>
            <a:chOff x="0" y="0"/>
            <a:chExt cx="1960405" cy="1355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60405" cy="135582"/>
            </a:xfrm>
            <a:custGeom>
              <a:avLst/>
              <a:gdLst/>
              <a:ahLst/>
              <a:cxnLst/>
              <a:rect l="l" t="t" r="r" b="b"/>
              <a:pathLst>
                <a:path w="1960405" h="135582">
                  <a:moveTo>
                    <a:pt x="0" y="0"/>
                  </a:moveTo>
                  <a:lnTo>
                    <a:pt x="1960405" y="0"/>
                  </a:lnTo>
                  <a:lnTo>
                    <a:pt x="1960405" y="135582"/>
                  </a:lnTo>
                  <a:lnTo>
                    <a:pt x="0" y="1355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960405" cy="1736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490596" y="-91746"/>
            <a:ext cx="1289555" cy="36699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5040859" y="88913"/>
            <a:ext cx="8718189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60"/>
              </a:lnSpc>
            </a:pPr>
            <a:r>
              <a:rPr lang="en-US" sz="6000" spc="-66" dirty="0">
                <a:solidFill>
                  <a:srgbClr val="FFFFFF"/>
                </a:solidFill>
                <a:latin typeface="Poppins"/>
                <a:ea typeface="Open Sans"/>
                <a:cs typeface="Open Sans"/>
              </a:rPr>
              <a:t>FAST Program:  </a:t>
            </a:r>
            <a:endParaRPr lang="en-US" sz="6000" spc="-66" dirty="0">
              <a:solidFill>
                <a:srgbClr val="FFFFFF"/>
              </a:solidFill>
              <a:latin typeface="Poppins"/>
              <a:cs typeface="Poppi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903883" y="1342725"/>
            <a:ext cx="9035689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339"/>
              </a:lnSpc>
            </a:pPr>
            <a:r>
              <a:rPr lang="en-US" sz="3600" spc="-3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FAST Dual Credit Rate: $0 tuition and fees</a:t>
            </a:r>
            <a:r>
              <a:rPr lang="en-US" sz="3200" spc="-30" dirty="0">
                <a:solidFill>
                  <a:srgbClr val="FFFFFF"/>
                </a:solidFill>
                <a:latin typeface="Lucida Bright"/>
              </a:rPr>
              <a:t> </a:t>
            </a:r>
          </a:p>
        </p:txBody>
      </p:sp>
      <p:graphicFrame>
        <p:nvGraphicFramePr>
          <p:cNvPr id="20" name="TextBox 17">
            <a:extLst>
              <a:ext uri="{FF2B5EF4-FFF2-40B4-BE49-F238E27FC236}">
                <a16:creationId xmlns:a16="http://schemas.microsoft.com/office/drawing/2014/main" id="{03DE5D47-0C77-7F00-3FBE-D99AF89CAA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4162025"/>
              </p:ext>
            </p:extLst>
          </p:nvPr>
        </p:nvGraphicFramePr>
        <p:xfrm>
          <a:off x="5036447" y="1888684"/>
          <a:ext cx="13035112" cy="8088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1988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713</Words>
  <Application>Microsoft Office PowerPoint</Application>
  <PresentationFormat>Custom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Poppins</vt:lpstr>
      <vt:lpstr>Poppins Semi-Bold</vt:lpstr>
      <vt:lpstr>Poppins Medium</vt:lpstr>
      <vt:lpstr>Open Sans</vt:lpstr>
      <vt:lpstr>Calibri</vt:lpstr>
      <vt:lpstr>Lucida Bright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HowardCollege</dc:title>
  <dc:creator>Lanna Hubbard</dc:creator>
  <cp:lastModifiedBy>Lanna Hubbard</cp:lastModifiedBy>
  <cp:revision>320</cp:revision>
  <dcterms:created xsi:type="dcterms:W3CDTF">2006-08-16T00:00:00Z</dcterms:created>
  <dcterms:modified xsi:type="dcterms:W3CDTF">2024-04-17T12:59:18Z</dcterms:modified>
  <dc:identifier>DAGBZevEI0Y</dc:identifier>
</cp:coreProperties>
</file>